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4"/>
  </p:sldMasterIdLst>
  <p:notesMasterIdLst>
    <p:notesMasterId r:id="rId9"/>
  </p:notesMasterIdLst>
  <p:sldIdLst>
    <p:sldId id="401" r:id="rId5"/>
    <p:sldId id="371" r:id="rId6"/>
    <p:sldId id="402" r:id="rId7"/>
    <p:sldId id="40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144">
          <p15:clr>
            <a:srgbClr val="A4A3A4"/>
          </p15:clr>
        </p15:guide>
        <p15:guide id="3" pos="56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507F70"/>
    <a:srgbClr val="DADBBF"/>
    <a:srgbClr val="8F8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705" autoAdjust="0"/>
  </p:normalViewPr>
  <p:slideViewPr>
    <p:cSldViewPr showGuides="1">
      <p:cViewPr varScale="1">
        <p:scale>
          <a:sx n="108" d="100"/>
          <a:sy n="108" d="100"/>
        </p:scale>
        <p:origin x="1734" y="102"/>
      </p:cViewPr>
      <p:guideLst>
        <p:guide orient="horz" pos="336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78E414C-B101-4160-A6EA-E8F0C796DC2A}" type="datetimeFigureOut">
              <a:rPr lang="en-US" smtClean="0"/>
              <a:pPr/>
              <a:t>7/8/2019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FFB978-FCC3-43C4-9B6D-70804872D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06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2263" y="1350963"/>
            <a:ext cx="5978525" cy="1236662"/>
          </a:xfrm>
          <a:prstGeom prst="rect">
            <a:avLst/>
          </a:prstGeom>
        </p:spPr>
        <p:txBody>
          <a:bodyPr lIns="0" anchor="b"/>
          <a:lstStyle>
            <a:lvl1pPr>
              <a:defRPr sz="2400">
                <a:solidFill>
                  <a:schemeClr val="tx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7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322263" y="2838450"/>
            <a:ext cx="2827337" cy="928688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2"/>
              </a:buClr>
              <a:buFont typeface="Wingdings" pitchFamily="2" charset="2"/>
              <a:buNone/>
              <a:defRPr sz="120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r>
              <a:rPr lang="en-US" dirty="0">
                <a:solidFill>
                  <a:schemeClr val="accent2"/>
                </a:solidFill>
              </a:rPr>
              <a:t>[Presenter’s Name]</a:t>
            </a:r>
          </a:p>
          <a:p>
            <a:r>
              <a:rPr lang="en-US" dirty="0">
                <a:solidFill>
                  <a:schemeClr val="accent2"/>
                </a:solidFill>
              </a:rPr>
              <a:t>[Date Presenting]</a:t>
            </a: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2263" y="2640013"/>
            <a:ext cx="8629650" cy="5238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101834" tIns="50917" rIns="101834" bIns="50917" anchor="ctr"/>
          <a:lstStyle/>
          <a:p>
            <a:pPr lvl="0" algn="ctr"/>
            <a:endParaRPr lang="en-US" b="0" dirty="0">
              <a:solidFill>
                <a:schemeClr val="lt1"/>
              </a:solidFill>
            </a:endParaRPr>
          </a:p>
        </p:txBody>
      </p:sp>
      <p:pic>
        <p:nvPicPr>
          <p:cNvPr id="10" name="Picture 9" descr="stagecoach_icon_english_rgb_med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5629275"/>
            <a:ext cx="316071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5"/>
          <p:cNvSpPr txBox="1">
            <a:spLocks noChangeArrowheads="1"/>
          </p:cNvSpPr>
          <p:nvPr userDrawn="1"/>
        </p:nvSpPr>
        <p:spPr bwMode="auto">
          <a:xfrm>
            <a:off x="196850" y="6513513"/>
            <a:ext cx="87836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87" tIns="45693" rIns="91387" bIns="45693">
            <a:spAutoFit/>
          </a:bodyPr>
          <a:lstStyle/>
          <a:p>
            <a:pPr defTabSz="820738"/>
            <a:r>
              <a:rPr lang="en-US" sz="800" b="0" dirty="0">
                <a:latin typeface="Georgia" pitchFamily="18" charset="0"/>
                <a:ea typeface="MS PGothic" pitchFamily="34" charset="-128"/>
              </a:rPr>
              <a:t>Confidential – For Discussion &amp; General Information Purposes Only</a:t>
            </a:r>
          </a:p>
        </p:txBody>
      </p:sp>
      <p:pic>
        <p:nvPicPr>
          <p:cNvPr id="11" name="Picture 16" descr="Wells Fargo Logo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61338" y="400050"/>
            <a:ext cx="749300" cy="7493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34925" y="6413500"/>
            <a:ext cx="9048750" cy="0"/>
          </a:xfrm>
          <a:prstGeom prst="line">
            <a:avLst/>
          </a:prstGeom>
          <a:noFill/>
          <a:ln w="25400" cap="flat" cmpd="sng" algn="ctr">
            <a:solidFill>
              <a:srgbClr val="507F7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  <p:sp>
        <p:nvSpPr>
          <p:cNvPr id="10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613648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34925" y="6413500"/>
            <a:ext cx="9048750" cy="0"/>
          </a:xfrm>
          <a:prstGeom prst="line">
            <a:avLst/>
          </a:prstGeom>
          <a:noFill/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60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box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half" idx="10"/>
          </p:nvPr>
        </p:nvSpPr>
        <p:spPr>
          <a:xfrm>
            <a:off x="4721352" y="914400"/>
            <a:ext cx="4267200" cy="541324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46304" y="914400"/>
            <a:ext cx="4268788" cy="541324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box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half" idx="10"/>
          </p:nvPr>
        </p:nvSpPr>
        <p:spPr>
          <a:xfrm>
            <a:off x="4721352" y="530352"/>
            <a:ext cx="4267200" cy="579424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46304" y="530352"/>
            <a:ext cx="4268788" cy="579729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41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itlebar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10"/>
          </p:nvPr>
        </p:nvSpPr>
        <p:spPr>
          <a:xfrm>
            <a:off x="4718304" y="1188720"/>
            <a:ext cx="4267200" cy="5138928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" y="914400"/>
            <a:ext cx="4268788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4" y="1188720"/>
            <a:ext cx="4268788" cy="513588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8304" y="914400"/>
            <a:ext cx="4268876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bar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10"/>
          </p:nvPr>
        </p:nvSpPr>
        <p:spPr>
          <a:xfrm>
            <a:off x="4718304" y="838200"/>
            <a:ext cx="4267200" cy="5489448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" y="530352"/>
            <a:ext cx="4268788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4" y="838408"/>
            <a:ext cx="4268788" cy="548619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8304" y="530352"/>
            <a:ext cx="4268876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40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extbox,Title Bar,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146303" y="530352"/>
            <a:ext cx="8842248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46304" y="841248"/>
            <a:ext cx="8842248" cy="54864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,Title Bar,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146303" y="914400"/>
            <a:ext cx="8842248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46304" y="1188720"/>
            <a:ext cx="8842248" cy="5138928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</p:spTree>
    <p:extLst>
      <p:ext uri="{BB962C8B-B14F-4D97-AF65-F5344CB8AC3E}">
        <p14:creationId xmlns:p14="http://schemas.microsoft.com/office/powerpoint/2010/main" val="1148215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and 2 right with sample charts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46304" y="914400"/>
            <a:ext cx="4270248" cy="5413248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1"/>
          </p:nvPr>
        </p:nvSpPr>
        <p:spPr>
          <a:xfrm>
            <a:off x="4718304" y="1219200"/>
            <a:ext cx="4261104" cy="237744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8304" y="914400"/>
            <a:ext cx="4270248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2"/>
          </p:nvPr>
        </p:nvSpPr>
        <p:spPr>
          <a:xfrm>
            <a:off x="4718304" y="3950208"/>
            <a:ext cx="4261104" cy="237744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718304" y="3662202"/>
            <a:ext cx="4261104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0352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nd 2 right with sample charts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46304" y="530352"/>
            <a:ext cx="4270248" cy="5797296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1"/>
          </p:nvPr>
        </p:nvSpPr>
        <p:spPr>
          <a:xfrm>
            <a:off x="4718304" y="838200"/>
            <a:ext cx="4261104" cy="256032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8304" y="530352"/>
            <a:ext cx="4270248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2"/>
          </p:nvPr>
        </p:nvSpPr>
        <p:spPr>
          <a:xfrm>
            <a:off x="4718304" y="3733800"/>
            <a:ext cx="4261104" cy="256032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718304" y="3442228"/>
            <a:ext cx="4261104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8497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drant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1"/>
          </p:nvPr>
        </p:nvSpPr>
        <p:spPr>
          <a:xfrm>
            <a:off x="4718304" y="1216152"/>
            <a:ext cx="4261104" cy="237744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146304" y="922673"/>
            <a:ext cx="4264152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46304" y="1216152"/>
            <a:ext cx="4264152" cy="237744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8304" y="922673"/>
            <a:ext cx="4261104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2"/>
          </p:nvPr>
        </p:nvSpPr>
        <p:spPr>
          <a:xfrm>
            <a:off x="4718304" y="3950208"/>
            <a:ext cx="4261104" cy="237744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146304" y="3666744"/>
            <a:ext cx="4264152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146304" y="3950208"/>
            <a:ext cx="4264152" cy="219456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718304" y="3666744"/>
            <a:ext cx="4261104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Titl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2263" y="1350963"/>
            <a:ext cx="5978525" cy="1236662"/>
          </a:xfrm>
          <a:prstGeom prst="rect">
            <a:avLst/>
          </a:prstGeom>
        </p:spPr>
        <p:txBody>
          <a:bodyPr lIns="0" anchor="b"/>
          <a:lstStyle>
            <a:lvl1pPr>
              <a:defRPr sz="2400">
                <a:solidFill>
                  <a:schemeClr val="tx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2263" y="2838450"/>
            <a:ext cx="2827337" cy="928688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2"/>
              </a:buClr>
              <a:buFont typeface="Wingdings" pitchFamily="2" charset="2"/>
              <a:buNone/>
              <a:defRPr sz="120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2263" y="2640013"/>
            <a:ext cx="8629650" cy="5238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101834" tIns="50917" rIns="101834" bIns="50917" anchor="ctr"/>
          <a:lstStyle/>
          <a:p>
            <a:pPr lvl="0" algn="ctr"/>
            <a:endParaRPr lang="en-US" b="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236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 Text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1"/>
          </p:nvPr>
        </p:nvSpPr>
        <p:spPr>
          <a:xfrm>
            <a:off x="4718304" y="841248"/>
            <a:ext cx="4261104" cy="256032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146304" y="530352"/>
            <a:ext cx="4264152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46304" y="841248"/>
            <a:ext cx="4264152" cy="256032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8304" y="530352"/>
            <a:ext cx="4261104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2"/>
          </p:nvPr>
        </p:nvSpPr>
        <p:spPr>
          <a:xfrm>
            <a:off x="4718304" y="3730752"/>
            <a:ext cx="4261104" cy="256032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146304" y="3438144"/>
            <a:ext cx="4264152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146304" y="3730752"/>
            <a:ext cx="4264152" cy="256032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718304" y="3438144"/>
            <a:ext cx="4261104" cy="274320"/>
          </a:xfrm>
          <a:prstGeom prst="rect">
            <a:avLst/>
          </a:prstGeom>
          <a:solidFill>
            <a:schemeClr val="accent2"/>
          </a:solidFill>
        </p:spPr>
        <p:txBody>
          <a:bodyPr lIns="91440" anchor="ctr"/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148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Callout Bree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52800" y="838200"/>
            <a:ext cx="55626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146304" y="838200"/>
            <a:ext cx="3127248" cy="5410200"/>
          </a:xfrm>
          <a:solidFill>
            <a:schemeClr val="accent6"/>
          </a:solidFill>
        </p:spPr>
        <p:txBody>
          <a:bodyPr lIns="27432" rIns="27432"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accent2"/>
                </a:solidFill>
              </a:defRPr>
            </a:lvl1pPr>
            <a:lvl2pPr marL="228600" indent="0" algn="ctr">
              <a:buFontTx/>
              <a:buNone/>
              <a:defRPr sz="1600">
                <a:solidFill>
                  <a:schemeClr val="accent2"/>
                </a:solidFill>
              </a:defRPr>
            </a:lvl2pPr>
            <a:lvl3pPr marL="457200" indent="0" algn="ctr">
              <a:buFontTx/>
              <a:buNone/>
              <a:defRPr sz="1600"/>
            </a:lvl3pPr>
            <a:lvl4pPr marL="685800" indent="0" algn="ctr">
              <a:buFontTx/>
              <a:buNone/>
              <a:defRPr sz="1600"/>
            </a:lvl4pPr>
            <a:lvl5pPr marL="914400" indent="0" algn="ctr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Callout Eggpl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52800" y="838200"/>
            <a:ext cx="55626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146304" y="838200"/>
            <a:ext cx="3127248" cy="5410200"/>
          </a:xfrm>
          <a:solidFill>
            <a:srgbClr val="893B67"/>
          </a:solidFill>
        </p:spPr>
        <p:txBody>
          <a:bodyPr lIns="27432" rIns="27432"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  <a:lvl2pPr marL="228600" indent="0" algn="ctr">
              <a:buFontTx/>
              <a:buNone/>
              <a:defRPr sz="1600">
                <a:solidFill>
                  <a:schemeClr val="bg1"/>
                </a:solidFill>
              </a:defRPr>
            </a:lvl2pPr>
            <a:lvl3pPr marL="457200" indent="0" algn="ctr">
              <a:buFontTx/>
              <a:buNone/>
              <a:defRPr sz="1600"/>
            </a:lvl3pPr>
            <a:lvl4pPr marL="685800" indent="0" algn="ctr">
              <a:buFontTx/>
              <a:buNone/>
              <a:defRPr sz="1600"/>
            </a:lvl4pPr>
            <a:lvl5pPr marL="914400" indent="0" algn="ctr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509588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Callou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52800" y="838200"/>
            <a:ext cx="55626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146304" y="838200"/>
            <a:ext cx="3127248" cy="5410200"/>
          </a:xfrm>
          <a:solidFill>
            <a:schemeClr val="accent1"/>
          </a:solidFill>
        </p:spPr>
        <p:txBody>
          <a:bodyPr lIns="27432" rIns="27432"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  <a:lvl2pPr marL="228600" indent="0" algn="ctr">
              <a:buFontTx/>
              <a:buNone/>
              <a:defRPr sz="1600">
                <a:solidFill>
                  <a:schemeClr val="tx1"/>
                </a:solidFill>
              </a:defRPr>
            </a:lvl2pPr>
            <a:lvl3pPr marL="457200" indent="0" algn="ctr">
              <a:buFontTx/>
              <a:buNone/>
              <a:defRPr sz="1600"/>
            </a:lvl3pPr>
            <a:lvl4pPr marL="685800" indent="0" algn="ctr">
              <a:buFontTx/>
              <a:buNone/>
              <a:defRPr sz="1600"/>
            </a:lvl4pPr>
            <a:lvl5pPr marL="914400" indent="0" algn="ctr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602744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Callout Spru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52800" y="838200"/>
            <a:ext cx="55626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146304" y="838200"/>
            <a:ext cx="3127248" cy="5410200"/>
          </a:xfrm>
          <a:solidFill>
            <a:schemeClr val="accent5"/>
          </a:solidFill>
        </p:spPr>
        <p:txBody>
          <a:bodyPr lIns="27432" rIns="27432"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  <a:lvl2pPr marL="228600" indent="0" algn="ctr">
              <a:buFontTx/>
              <a:buNone/>
              <a:defRPr sz="1600">
                <a:solidFill>
                  <a:schemeClr val="bg1"/>
                </a:solidFill>
              </a:defRPr>
            </a:lvl2pPr>
            <a:lvl3pPr marL="457200" indent="0" algn="ctr">
              <a:buFontTx/>
              <a:buNone/>
              <a:defRPr sz="1600"/>
            </a:lvl3pPr>
            <a:lvl4pPr marL="685800" indent="0" algn="ctr">
              <a:buFontTx/>
              <a:buNone/>
              <a:defRPr sz="1600"/>
            </a:lvl4pPr>
            <a:lvl5pPr marL="914400" indent="0" algn="ctr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084926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Callout A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52800" y="838200"/>
            <a:ext cx="55626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146304" y="838200"/>
            <a:ext cx="3127248" cy="5410200"/>
          </a:xfrm>
          <a:solidFill>
            <a:srgbClr val="F2E2BD"/>
          </a:solidFill>
        </p:spPr>
        <p:txBody>
          <a:bodyPr lIns="27432" rIns="27432"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  <a:lvl2pPr marL="228600" indent="0" algn="ctr">
              <a:buFontTx/>
              <a:buNone/>
              <a:defRPr sz="1600">
                <a:solidFill>
                  <a:schemeClr val="tx1"/>
                </a:solidFill>
              </a:defRPr>
            </a:lvl2pPr>
            <a:lvl3pPr marL="457200" indent="0" algn="ctr">
              <a:buFontTx/>
              <a:buNone/>
              <a:defRPr sz="1600"/>
            </a:lvl3pPr>
            <a:lvl4pPr marL="685800" indent="0" algn="ctr">
              <a:buFontTx/>
              <a:buNone/>
              <a:defRPr sz="1600"/>
            </a:lvl4pPr>
            <a:lvl5pPr marL="914400" indent="0" algn="ctr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087134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Callou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52800" y="838200"/>
            <a:ext cx="55626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146304" y="838200"/>
            <a:ext cx="3127248" cy="5410200"/>
          </a:xfrm>
          <a:solidFill>
            <a:srgbClr val="46A033"/>
          </a:solidFill>
        </p:spPr>
        <p:txBody>
          <a:bodyPr lIns="27432" rIns="27432"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</a:defRPr>
            </a:lvl1pPr>
            <a:lvl2pPr marL="228600" indent="0" algn="ctr">
              <a:buFontTx/>
              <a:buNone/>
              <a:defRPr sz="1600">
                <a:solidFill>
                  <a:schemeClr val="tx1"/>
                </a:solidFill>
              </a:defRPr>
            </a:lvl2pPr>
            <a:lvl3pPr marL="457200" indent="0" algn="ctr">
              <a:buFontTx/>
              <a:buNone/>
              <a:defRPr sz="1600"/>
            </a:lvl3pPr>
            <a:lvl4pPr marL="685800" indent="0" algn="ctr">
              <a:buFontTx/>
              <a:buNone/>
              <a:defRPr sz="1600"/>
            </a:lvl4pPr>
            <a:lvl5pPr marL="914400" indent="0" algn="ctr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43129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Textbox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228600" y="838200"/>
            <a:ext cx="3124200" cy="5410200"/>
          </a:xfrm>
          <a:solidFill>
            <a:srgbClr val="DADBBF"/>
          </a:solidFill>
        </p:spPr>
        <p:txBody>
          <a:bodyPr anchor="ctr">
            <a:noAutofit/>
          </a:bodyPr>
          <a:lstStyle>
            <a:lvl1pPr algn="ctr">
              <a:buFontTx/>
              <a:buNone/>
              <a:defRPr sz="1600">
                <a:solidFill>
                  <a:schemeClr val="accent2"/>
                </a:solidFill>
              </a:defRPr>
            </a:lvl1pPr>
            <a:lvl2pPr algn="ctr">
              <a:buFontTx/>
              <a:buNone/>
              <a:defRPr sz="1600">
                <a:solidFill>
                  <a:schemeClr val="accent2"/>
                </a:solidFill>
              </a:defRPr>
            </a:lvl2pPr>
            <a:lvl3pPr algn="ctr">
              <a:buFontTx/>
              <a:buNone/>
              <a:defRPr sz="1600">
                <a:solidFill>
                  <a:schemeClr val="accent2"/>
                </a:solidFill>
              </a:defRPr>
            </a:lvl3pPr>
            <a:lvl4pPr algn="ctr">
              <a:buFontTx/>
              <a:buNone/>
              <a:defRPr sz="1600">
                <a:solidFill>
                  <a:schemeClr val="accent2"/>
                </a:solidFill>
              </a:defRPr>
            </a:lvl4pPr>
            <a:lvl5pPr algn="ctr">
              <a:buFontTx/>
              <a:buNone/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838200"/>
            <a:ext cx="5410200" cy="5410200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 sz="1200"/>
            </a:lvl1pPr>
            <a:lvl2pPr marL="457200" indent="-228600">
              <a:buFont typeface="Wingdings" pitchFamily="2" charset="2"/>
              <a:buChar char="§"/>
              <a:defRPr sz="1200"/>
            </a:lvl2pPr>
            <a:lvl3pPr marL="685800" indent="-228600">
              <a:buFont typeface="Wingdings" pitchFamily="2" charset="2"/>
              <a:buChar char="§"/>
              <a:defRPr sz="1000"/>
            </a:lvl3pPr>
            <a:lvl4pPr marL="914400" indent="-228600">
              <a:buFont typeface="Wingdings" pitchFamily="2" charset="2"/>
              <a:buChar char="§"/>
              <a:defRPr sz="1000"/>
            </a:lvl4pPr>
            <a:lvl5pPr marL="1146175" indent="-228600">
              <a:buFont typeface="Wingdings" pitchFamily="2" charset="2"/>
              <a:buChar char="§"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117977" y="6494467"/>
            <a:ext cx="898525" cy="327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9A156-B6E0-4715-954C-96F359F6B82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228600" y="533400"/>
            <a:ext cx="8686800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104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7975" y="6494463"/>
            <a:ext cx="898525" cy="3270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745BCA8-4063-4013-976E-0CED18CEBDF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788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Title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2263" y="1350963"/>
            <a:ext cx="5978525" cy="1236662"/>
          </a:xfrm>
          <a:prstGeom prst="rect">
            <a:avLst/>
          </a:prstGeom>
        </p:spPr>
        <p:txBody>
          <a:bodyPr lIns="0" anchor="b"/>
          <a:lstStyle>
            <a:lvl1pPr>
              <a:defRPr sz="2400">
                <a:solidFill>
                  <a:schemeClr val="tx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2263" y="2838450"/>
            <a:ext cx="2827337" cy="59055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2"/>
              </a:buClr>
              <a:buFont typeface="Wingdings" pitchFamily="2" charset="2"/>
              <a:buNone/>
              <a:defRPr sz="120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322263" y="3429000"/>
            <a:ext cx="2743200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3274219" y="3429000"/>
            <a:ext cx="2743200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6226175" y="3429000"/>
            <a:ext cx="2743200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322263" y="2640013"/>
            <a:ext cx="8629650" cy="5238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101834" tIns="50917" rIns="101834" bIns="50917" anchor="ctr"/>
          <a:lstStyle/>
          <a:p>
            <a:pPr lvl="0" algn="ctr"/>
            <a:endParaRPr lang="en-US" b="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02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Title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2263" y="1350963"/>
            <a:ext cx="5978525" cy="1236662"/>
          </a:xfrm>
          <a:prstGeom prst="rect">
            <a:avLst/>
          </a:prstGeom>
        </p:spPr>
        <p:txBody>
          <a:bodyPr lIns="0" anchor="b"/>
          <a:lstStyle>
            <a:lvl1pPr>
              <a:defRPr sz="2400">
                <a:solidFill>
                  <a:schemeClr val="tx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2263" y="2838450"/>
            <a:ext cx="2827337" cy="59055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2"/>
              </a:buClr>
              <a:buFont typeface="Wingdings" pitchFamily="2" charset="2"/>
              <a:buNone/>
              <a:defRPr sz="120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322263" y="3429000"/>
            <a:ext cx="2029664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2528079" y="3429000"/>
            <a:ext cx="2029664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733895" y="3429000"/>
            <a:ext cx="2029664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939711" y="3429000"/>
            <a:ext cx="2029664" cy="304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322263" y="2640013"/>
            <a:ext cx="8629650" cy="5238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101834" tIns="50917" rIns="101834" bIns="50917" anchor="ctr"/>
          <a:lstStyle/>
          <a:p>
            <a:pPr lvl="0" algn="ctr"/>
            <a:endParaRPr lang="en-US" b="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77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Title 8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2052" y="1350963"/>
            <a:ext cx="5978525" cy="1236662"/>
          </a:xfrm>
          <a:prstGeom prst="rect">
            <a:avLst/>
          </a:prstGeom>
        </p:spPr>
        <p:txBody>
          <a:bodyPr lIns="0" anchor="b"/>
          <a:lstStyle>
            <a:lvl1pPr>
              <a:defRPr sz="2400">
                <a:solidFill>
                  <a:schemeClr val="tx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2052" y="2838450"/>
            <a:ext cx="2827337" cy="59055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2"/>
              </a:buClr>
              <a:buFont typeface="Wingdings" pitchFamily="2" charset="2"/>
              <a:buNone/>
              <a:defRPr sz="120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322052" y="34290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2527938" y="34290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733824" y="34290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939711" y="34290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22052" y="48006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2527938" y="48006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4733824" y="48006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8" hasCustomPrompt="1"/>
          </p:nvPr>
        </p:nvSpPr>
        <p:spPr>
          <a:xfrm>
            <a:off x="6939711" y="4800600"/>
            <a:ext cx="2029664" cy="12192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322263" y="2640013"/>
            <a:ext cx="8629650" cy="5238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101834" tIns="50917" rIns="101834" bIns="50917" anchor="ctr"/>
          <a:lstStyle/>
          <a:p>
            <a:pPr lvl="0" algn="ctr"/>
            <a:endParaRPr lang="en-US" b="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26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Title images over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2263" y="1350963"/>
            <a:ext cx="5978525" cy="1236662"/>
          </a:xfrm>
          <a:prstGeom prst="rect">
            <a:avLst/>
          </a:prstGeom>
        </p:spPr>
        <p:txBody>
          <a:bodyPr lIns="0" anchor="b"/>
          <a:lstStyle>
            <a:lvl1pPr>
              <a:defRPr sz="2400">
                <a:solidFill>
                  <a:schemeClr val="tx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2263" y="2838450"/>
            <a:ext cx="2827337" cy="59055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2"/>
              </a:buClr>
              <a:buFont typeface="Wingdings" pitchFamily="2" charset="2"/>
              <a:buNone/>
              <a:defRPr sz="1200">
                <a:solidFill>
                  <a:schemeClr val="accent2"/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322263" y="3429000"/>
            <a:ext cx="1582737" cy="1143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748792" y="3911600"/>
            <a:ext cx="1581912" cy="1143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1174496" y="4394200"/>
            <a:ext cx="1581912" cy="1143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1600200" y="4876800"/>
            <a:ext cx="1581912" cy="1143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200">
                <a:latin typeface="+mn-lt"/>
              </a:defRPr>
            </a:lvl1pPr>
            <a:lvl2pPr marL="457200" indent="-228600"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Font typeface="Wingdings" pitchFamily="2" charset="2"/>
              <a:buChar char="§"/>
              <a:defRPr sz="10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322263" y="2640013"/>
            <a:ext cx="8629650" cy="5238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101834" tIns="50917" rIns="101834" bIns="50917" anchor="ctr"/>
          <a:lstStyle/>
          <a:p>
            <a:pPr lvl="0" algn="ctr"/>
            <a:endParaRPr lang="en-US" b="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88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extbox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46304" y="914400"/>
            <a:ext cx="8839200" cy="5410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1pPr>
            <a:lvl2pPr marL="514350" indent="-28575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0352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extbox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46304" y="530352"/>
            <a:ext cx="8839200" cy="579729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1pPr>
            <a:lvl2pPr marL="514350" indent="-285750">
              <a:buClr>
                <a:schemeClr val="tx1"/>
              </a:buClr>
              <a:buFont typeface="Wingdings" pitchFamily="2" charset="2"/>
              <a:buChar char="§"/>
              <a:defRPr sz="1200">
                <a:latin typeface="+mn-lt"/>
              </a:defRPr>
            </a:lvl2pPr>
            <a:lvl3pPr marL="6858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3pPr>
            <a:lvl4pPr marL="9144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4pPr>
            <a:lvl5pPr marL="1143000" indent="-228600">
              <a:buClr>
                <a:schemeClr val="tx1"/>
              </a:buClr>
              <a:buFont typeface="Wingdings" pitchFamily="2" charset="2"/>
              <a:buChar char="§"/>
              <a:defRPr sz="10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34925" y="6413500"/>
            <a:ext cx="9048750" cy="0"/>
          </a:xfrm>
          <a:prstGeom prst="line">
            <a:avLst/>
          </a:prstGeom>
          <a:noFill/>
          <a:ln w="25400" cap="flat" cmpd="sng" algn="ctr">
            <a:solidFill>
              <a:srgbClr val="507F7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-6350" y="436563"/>
            <a:ext cx="9140825" cy="0"/>
          </a:xfrm>
          <a:prstGeom prst="line">
            <a:avLst/>
          </a:prstGeom>
          <a:noFill/>
          <a:ln w="25400" cap="flat" cmpd="sng" algn="ctr">
            <a:solidFill>
              <a:srgbClr val="507F7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  <p:sp>
        <p:nvSpPr>
          <p:cNvPr id="10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613648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46304" y="533400"/>
            <a:ext cx="8842248" cy="304800"/>
          </a:xfrm>
        </p:spPr>
        <p:txBody>
          <a:bodyPr lIns="0" rIns="0">
            <a:noAutofit/>
          </a:bodyPr>
          <a:lstStyle>
            <a:lvl1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r>
              <a:rPr lang="en-US" dirty="0"/>
              <a:t>Click to add subheading (optional)</a:t>
            </a: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34925" y="6413500"/>
            <a:ext cx="9048750" cy="0"/>
          </a:xfrm>
          <a:prstGeom prst="line">
            <a:avLst/>
          </a:prstGeom>
          <a:noFill/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  <p:sp>
        <p:nvSpPr>
          <p:cNvPr id="12" name="Line 7"/>
          <p:cNvSpPr>
            <a:spLocks noChangeShapeType="1"/>
          </p:cNvSpPr>
          <p:nvPr userDrawn="1"/>
        </p:nvSpPr>
        <p:spPr bwMode="auto">
          <a:xfrm>
            <a:off x="-6350" y="436563"/>
            <a:ext cx="9140825" cy="0"/>
          </a:xfrm>
          <a:prstGeom prst="line">
            <a:avLst/>
          </a:prstGeom>
          <a:noFill/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822" y="530352"/>
            <a:ext cx="8842248" cy="579424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6494463"/>
            <a:ext cx="4008438" cy="287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34" tIns="50917" rIns="101834" bIns="50917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0" dirty="0">
                <a:solidFill>
                  <a:srgbClr val="5A5D62"/>
                </a:solidFill>
                <a:latin typeface="Georgia" pitchFamily="18" charset="0"/>
                <a:ea typeface="MS PGothic" pitchFamily="34" charset="-128"/>
              </a:rPr>
              <a:t>   University of Florida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-6350" y="6413500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-6350" y="436563"/>
            <a:ext cx="9140825" cy="0"/>
          </a:xfrm>
          <a:prstGeom prst="line">
            <a:avLst/>
          </a:prstGeom>
          <a:noFill/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01870" tIns="50935" rIns="101870" bIns="50935" anchor="ctr"/>
          <a:lstStyle/>
          <a:p>
            <a:pPr>
              <a:defRPr/>
            </a:pPr>
            <a:endParaRPr lang="en-US" b="0" dirty="0">
              <a:latin typeface="Arial" pitchFamily="24" charset="0"/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0" y="24384"/>
            <a:ext cx="8915400" cy="356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36394" y="6508750"/>
            <a:ext cx="8683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911E749-6DC5-42AF-BA1C-04CCD0766EA6}" type="slidenum">
              <a:rPr lang="en-US" sz="1000" smtClean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1000" dirty="0">
              <a:solidFill>
                <a:schemeClr val="accent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701" r:id="rId2"/>
    <p:sldLayoutId id="2147483680" r:id="rId3"/>
    <p:sldLayoutId id="2147483681" r:id="rId4"/>
    <p:sldLayoutId id="2147483682" r:id="rId5"/>
    <p:sldLayoutId id="2147483702" r:id="rId6"/>
    <p:sldLayoutId id="2147483683" r:id="rId7"/>
    <p:sldLayoutId id="2147483691" r:id="rId8"/>
    <p:sldLayoutId id="2147483684" r:id="rId9"/>
    <p:sldLayoutId id="2147483700" r:id="rId10"/>
    <p:sldLayoutId id="2147483685" r:id="rId11"/>
    <p:sldLayoutId id="2147483692" r:id="rId12"/>
    <p:sldLayoutId id="2147483686" r:id="rId13"/>
    <p:sldLayoutId id="2147483693" r:id="rId14"/>
    <p:sldLayoutId id="2147483687" r:id="rId15"/>
    <p:sldLayoutId id="2147483694" r:id="rId16"/>
    <p:sldLayoutId id="2147483688" r:id="rId17"/>
    <p:sldLayoutId id="2147483695" r:id="rId18"/>
    <p:sldLayoutId id="2147483689" r:id="rId19"/>
    <p:sldLayoutId id="2147483696" r:id="rId20"/>
    <p:sldLayoutId id="2147483690" r:id="rId21"/>
    <p:sldLayoutId id="2147483697" r:id="rId22"/>
    <p:sldLayoutId id="2147483698" r:id="rId23"/>
    <p:sldLayoutId id="2147483699" r:id="rId24"/>
    <p:sldLayoutId id="2147483703" r:id="rId25"/>
    <p:sldLayoutId id="2147483704" r:id="rId26"/>
    <p:sldLayoutId id="2147483719" r:id="rId27"/>
    <p:sldLayoutId id="2147483741" r:id="rId28"/>
  </p:sldLayoutIdLst>
  <p:hf sldNum="0" hdr="0" dt="0"/>
  <p:txStyles>
    <p:titleStyle>
      <a:lvl1pPr algn="l" eaLnBrk="1" hangingPunct="1">
        <a:defRPr sz="1600">
          <a:solidFill>
            <a:schemeClr val="tx2"/>
          </a:solidFill>
          <a:latin typeface="+mj-lt"/>
        </a:defRPr>
      </a:lvl1pPr>
    </p:titleStyle>
    <p:bodyStyle>
      <a:lvl1pPr marL="228600" indent="-228600" eaLnBrk="1" hangingPunct="1">
        <a:spcBef>
          <a:spcPts val="200"/>
        </a:spcBef>
        <a:buClr>
          <a:schemeClr val="tx1"/>
        </a:buClr>
        <a:buSzPct val="115000"/>
        <a:buFont typeface="Wingdings" pitchFamily="2" charset="2"/>
        <a:buChar char="§"/>
        <a:defRPr sz="1200">
          <a:latin typeface="+mn-lt"/>
        </a:defRPr>
      </a:lvl1pPr>
      <a:lvl2pPr marL="457200" indent="-228600" eaLnBrk="1" hangingPunct="1">
        <a:spcBef>
          <a:spcPts val="200"/>
        </a:spcBef>
        <a:buClr>
          <a:schemeClr val="tx1"/>
        </a:buClr>
        <a:buSzPct val="115000"/>
        <a:buFont typeface="Wingdings" pitchFamily="2" charset="2"/>
        <a:buChar char="§"/>
        <a:defRPr sz="1200">
          <a:latin typeface="+mn-lt"/>
        </a:defRPr>
      </a:lvl2pPr>
      <a:lvl3pPr marL="685800" indent="-228600" eaLnBrk="1" hangingPunct="1">
        <a:spcBef>
          <a:spcPts val="200"/>
        </a:spcBef>
        <a:buClr>
          <a:schemeClr val="tx1"/>
        </a:buClr>
        <a:buSzPct val="115000"/>
        <a:buFont typeface="Wingdings" pitchFamily="2" charset="2"/>
        <a:buChar char="§"/>
        <a:defRPr sz="1000">
          <a:latin typeface="+mn-lt"/>
        </a:defRPr>
      </a:lvl3pPr>
      <a:lvl4pPr marL="914400" indent="-228600" eaLnBrk="1" hangingPunct="1">
        <a:spcBef>
          <a:spcPts val="200"/>
        </a:spcBef>
        <a:buClr>
          <a:schemeClr val="tx1"/>
        </a:buClr>
        <a:buSzPct val="115000"/>
        <a:buFont typeface="Wingdings" pitchFamily="2" charset="2"/>
        <a:buChar char="§"/>
        <a:defRPr sz="1000">
          <a:latin typeface="+mn-lt"/>
        </a:defRPr>
      </a:lvl4pPr>
      <a:lvl5pPr marL="1143000" indent="-228600" eaLnBrk="1" hangingPunct="1">
        <a:spcBef>
          <a:spcPts val="200"/>
        </a:spcBef>
        <a:buClr>
          <a:schemeClr val="tx1"/>
        </a:buClr>
        <a:buSzPct val="115000"/>
        <a:buFont typeface="Wingdings" pitchFamily="2" charset="2"/>
        <a:buChar char="§"/>
        <a:defRPr sz="1000">
          <a:latin typeface="+mn-lt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/>
          <p:cNvSpPr txBox="1">
            <a:spLocks noChangeArrowheads="1"/>
          </p:cNvSpPr>
          <p:nvPr/>
        </p:nvSpPr>
        <p:spPr>
          <a:xfrm>
            <a:off x="0" y="103188"/>
            <a:ext cx="9144000" cy="35401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1600" dirty="0">
                <a:solidFill>
                  <a:schemeClr val="tx2"/>
                </a:solidFill>
                <a:latin typeface="+mn-lt"/>
                <a:cs typeface="Wachovia Celeste" pitchFamily="18" charset="0"/>
              </a:rPr>
              <a:t>University of Florida – Account Structure</a:t>
            </a: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2590800" y="3364525"/>
            <a:ext cx="1814513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Deposit Location Reporting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Payment Authorization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ARP On-line Reports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2667000" y="3502638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4754563" y="3364525"/>
            <a:ext cx="2408237" cy="20928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Controlled Disbursement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Branch deposits (Cash is Post Verified)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Desktop Deposits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Full Recon with Positive Pay &amp;           Payee Validation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ARP On-line Reports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Origination – direct transmission (CashNet vendor file)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Receivables Manager Rpts (ACH/Wires)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Universal Payment ID Code (UPIC)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                               </a:t>
            </a:r>
            <a:endParaRPr lang="en-US" sz="1000" b="1" dirty="0">
              <a:solidFill>
                <a:srgbClr val="000000"/>
              </a:solidFill>
              <a:latin typeface="Times New Roman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latin typeface="Times New Roman"/>
              </a:rPr>
              <a:t>Payment Manager:  ACHs &amp; Wires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6878638" y="3374050"/>
            <a:ext cx="2363787" cy="1168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Controlled Disbursement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Full Reconcilement with Positive Pay &amp; Payee Validation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ARP On-line Reports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 &amp; Wires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3276600" y="789600"/>
            <a:ext cx="2514600" cy="914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Concentration Account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Master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407988" y="2618400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ACH/Wire Account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Sub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 </a:t>
            </a:r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2667000" y="2618400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Credit Card Account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Sub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4822825" y="2618400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Student Financials Account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Sub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</a:p>
        </p:txBody>
      </p: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6967538" y="2618400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Accounts Payable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Sub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</a:p>
        </p:txBody>
      </p: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5791200" y="713400"/>
            <a:ext cx="31464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Returns Special Instructions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Branch deposits (Cash is Post Verified)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Desktop Deposit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Deposit Location Reporting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ARP On-line Reports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Payment Authorization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Stop </a:t>
            </a:r>
            <a:r>
              <a:rPr lang="en-US" sz="1000" dirty="0">
                <a:latin typeface="Times New Roman"/>
              </a:rPr>
              <a:t>(non CEO)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Wires</a:t>
            </a:r>
          </a:p>
        </p:txBody>
      </p:sp>
      <p:sp>
        <p:nvSpPr>
          <p:cNvPr id="42" name="Text Box 26"/>
          <p:cNvSpPr txBox="1">
            <a:spLocks noChangeArrowheads="1"/>
          </p:cNvSpPr>
          <p:nvPr/>
        </p:nvSpPr>
        <p:spPr bwMode="auto">
          <a:xfrm>
            <a:off x="336550" y="3380400"/>
            <a:ext cx="24384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Payment Authorization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Receivables Manager Rpts (ACH/Wires)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Universal Payment ID Code (UPIC)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Wires</a:t>
            </a:r>
          </a:p>
        </p:txBody>
      </p:sp>
      <p:sp>
        <p:nvSpPr>
          <p:cNvPr id="43" name="Rectangle 60"/>
          <p:cNvSpPr>
            <a:spLocks noChangeArrowheads="1"/>
          </p:cNvSpPr>
          <p:nvPr/>
        </p:nvSpPr>
        <p:spPr bwMode="auto">
          <a:xfrm>
            <a:off x="190500" y="4536100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Payroll Account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Sub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 </a:t>
            </a:r>
          </a:p>
        </p:txBody>
      </p:sp>
      <p:sp>
        <p:nvSpPr>
          <p:cNvPr id="44" name="Line 62"/>
          <p:cNvSpPr>
            <a:spLocks noChangeShapeType="1"/>
          </p:cNvSpPr>
          <p:nvPr/>
        </p:nvSpPr>
        <p:spPr bwMode="auto">
          <a:xfrm>
            <a:off x="4648200" y="2161200"/>
            <a:ext cx="0" cy="228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45" name="Text Box 63"/>
          <p:cNvSpPr txBox="1">
            <a:spLocks noChangeArrowheads="1"/>
          </p:cNvSpPr>
          <p:nvPr/>
        </p:nvSpPr>
        <p:spPr bwMode="auto">
          <a:xfrm>
            <a:off x="114300" y="5296513"/>
            <a:ext cx="3211513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Full Reconcilement with Positive Pay &amp; Payee Validation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ARP On-line Reports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Origination – direct transmission (ACH Faxes)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Wires</a:t>
            </a:r>
          </a:p>
        </p:txBody>
      </p:sp>
      <p:sp>
        <p:nvSpPr>
          <p:cNvPr id="46" name="Rectangle 67"/>
          <p:cNvSpPr>
            <a:spLocks noChangeArrowheads="1"/>
          </p:cNvSpPr>
          <p:nvPr/>
        </p:nvSpPr>
        <p:spPr bwMode="auto">
          <a:xfrm>
            <a:off x="3340100" y="4447200"/>
            <a:ext cx="13716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Payroll  Tax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ZBA Sub</a:t>
            </a:r>
          </a:p>
        </p:txBody>
      </p:sp>
      <p:sp>
        <p:nvSpPr>
          <p:cNvPr id="47" name="Text Box 74"/>
          <p:cNvSpPr txBox="1">
            <a:spLocks noChangeArrowheads="1"/>
          </p:cNvSpPr>
          <p:nvPr/>
        </p:nvSpPr>
        <p:spPr bwMode="auto">
          <a:xfrm>
            <a:off x="3211512" y="5183471"/>
            <a:ext cx="1882775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DDA Statement w/ Images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Payment Authorization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- Review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BAI Premium                             </a:t>
            </a:r>
          </a:p>
        </p:txBody>
      </p:sp>
      <p:sp>
        <p:nvSpPr>
          <p:cNvPr id="48" name="Line 88"/>
          <p:cNvSpPr>
            <a:spLocks noChangeShapeType="1"/>
          </p:cNvSpPr>
          <p:nvPr/>
        </p:nvSpPr>
        <p:spPr bwMode="auto">
          <a:xfrm>
            <a:off x="4648200" y="17040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49" name="Line 90"/>
          <p:cNvSpPr>
            <a:spLocks noChangeShapeType="1"/>
          </p:cNvSpPr>
          <p:nvPr/>
        </p:nvSpPr>
        <p:spPr bwMode="auto">
          <a:xfrm>
            <a:off x="304800" y="2159613"/>
            <a:ext cx="76962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0" name="Line 91"/>
          <p:cNvSpPr>
            <a:spLocks noChangeShapeType="1"/>
          </p:cNvSpPr>
          <p:nvPr/>
        </p:nvSpPr>
        <p:spPr bwMode="auto">
          <a:xfrm>
            <a:off x="3581400" y="21612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1" name="Line 92"/>
          <p:cNvSpPr>
            <a:spLocks noChangeShapeType="1"/>
          </p:cNvSpPr>
          <p:nvPr/>
        </p:nvSpPr>
        <p:spPr bwMode="auto">
          <a:xfrm>
            <a:off x="5867400" y="21612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2" name="Line 93"/>
          <p:cNvSpPr>
            <a:spLocks noChangeShapeType="1"/>
          </p:cNvSpPr>
          <p:nvPr/>
        </p:nvSpPr>
        <p:spPr bwMode="auto">
          <a:xfrm>
            <a:off x="8001000" y="21612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3" name="Line 94"/>
          <p:cNvSpPr>
            <a:spLocks noChangeShapeType="1"/>
          </p:cNvSpPr>
          <p:nvPr/>
        </p:nvSpPr>
        <p:spPr bwMode="auto">
          <a:xfrm>
            <a:off x="1447800" y="21612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4" name="Line 95"/>
          <p:cNvSpPr>
            <a:spLocks noChangeShapeType="1"/>
          </p:cNvSpPr>
          <p:nvPr/>
        </p:nvSpPr>
        <p:spPr bwMode="auto">
          <a:xfrm>
            <a:off x="304800" y="2161200"/>
            <a:ext cx="0" cy="23733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363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/>
          <p:cNvSpPr txBox="1">
            <a:spLocks noChangeArrowheads="1"/>
          </p:cNvSpPr>
          <p:nvPr/>
        </p:nvSpPr>
        <p:spPr>
          <a:xfrm>
            <a:off x="0" y="103188"/>
            <a:ext cx="9144000" cy="35401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1600" dirty="0">
                <a:solidFill>
                  <a:schemeClr val="tx2"/>
                </a:solidFill>
                <a:latin typeface="+mn-lt"/>
                <a:cs typeface="Wachovia Celeste" pitchFamily="18" charset="0"/>
              </a:rPr>
              <a:t>University of Florida – Account Structure</a:t>
            </a:r>
          </a:p>
        </p:txBody>
      </p:sp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30162" y="91556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Subaccounts </a:t>
            </a:r>
          </a:p>
        </p:txBody>
      </p:sp>
      <p:sp>
        <p:nvSpPr>
          <p:cNvPr id="7" name="Text Box 47"/>
          <p:cNvSpPr txBox="1">
            <a:spLocks noChangeArrowheads="1"/>
          </p:cNvSpPr>
          <p:nvPr/>
        </p:nvSpPr>
        <p:spPr bwMode="auto">
          <a:xfrm>
            <a:off x="2722562" y="1496585"/>
            <a:ext cx="6448425" cy="277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3 (Branch deposits)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4 (Cash Vault deposits)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5 (Branch deposits)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6 (Branch deposits/change orders)</a:t>
            </a:r>
          </a:p>
          <a:p>
            <a:pPr marL="171450" indent="-171450" eaLnBrk="1" fontAlgn="base" hangingPunct="1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Desktop Deposit – IFAS Extension (17 + locations implementing in April 2019)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7 (Branch deposits)</a:t>
            </a:r>
          </a:p>
          <a:p>
            <a:pPr marL="171450" indent="-171450" eaLnBrk="1" fontAlgn="base" hangingPunct="1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Desktop Deposit – IFAS Extension (Location 01/NFREC – SV) effective April 2019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8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/>
                <a:cs typeface="Times New Roman" pitchFamily="18" charset="0"/>
              </a:rPr>
              <a:t>Location 9 (Branch deposits)                  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895600" y="4657298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Cashier Account </a:t>
            </a: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2779712" y="5419298"/>
            <a:ext cx="2259013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Branch deposits (Cash is Post Verified)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Payment Authorization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latin typeface="Times New Roman"/>
              </a:rPr>
              <a:t>ACH Fraud Filter – Stop (</a:t>
            </a:r>
            <a:r>
              <a:rPr lang="en-US" sz="1000" dirty="0">
                <a:latin typeface="Times New Roman"/>
              </a:rPr>
              <a:t>non CEO)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latin typeface="Times New Roman"/>
              </a:rPr>
              <a:t>BAI Premium</a:t>
            </a:r>
          </a:p>
        </p:txBody>
      </p:sp>
      <p:sp>
        <p:nvSpPr>
          <p:cNvPr id="11" name="Rectangle 67"/>
          <p:cNvSpPr>
            <a:spLocks noChangeArrowheads="1"/>
          </p:cNvSpPr>
          <p:nvPr/>
        </p:nvSpPr>
        <p:spPr bwMode="auto">
          <a:xfrm>
            <a:off x="139700" y="4682698"/>
            <a:ext cx="1819275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Title IV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Standalone</a:t>
            </a:r>
          </a:p>
        </p:txBody>
      </p:sp>
      <p:sp>
        <p:nvSpPr>
          <p:cNvPr id="12" name="Text Box 74"/>
          <p:cNvSpPr txBox="1">
            <a:spLocks noChangeArrowheads="1"/>
          </p:cNvSpPr>
          <p:nvPr/>
        </p:nvSpPr>
        <p:spPr bwMode="auto">
          <a:xfrm>
            <a:off x="65087" y="5427235"/>
            <a:ext cx="188224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latin typeface="Times New Roman"/>
              </a:rPr>
              <a:t>Payment Authorization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latin typeface="Times New Roman"/>
              </a:rPr>
              <a:t>ACH Fraud Filter – Stop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>
                <a:latin typeface="Times New Roman"/>
              </a:rPr>
              <a:t>BAI Premium      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Wires</a:t>
            </a:r>
          </a:p>
        </p:txBody>
      </p:sp>
    </p:spTree>
    <p:extLst>
      <p:ext uri="{BB962C8B-B14F-4D97-AF65-F5344CB8AC3E}">
        <p14:creationId xmlns:p14="http://schemas.microsoft.com/office/powerpoint/2010/main" val="54549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/>
          <p:cNvSpPr txBox="1">
            <a:spLocks noChangeArrowheads="1"/>
          </p:cNvSpPr>
          <p:nvPr/>
        </p:nvSpPr>
        <p:spPr>
          <a:xfrm>
            <a:off x="0" y="103188"/>
            <a:ext cx="9144000" cy="35401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1600" dirty="0">
                <a:solidFill>
                  <a:schemeClr val="tx2"/>
                </a:solidFill>
                <a:latin typeface="+mn-lt"/>
                <a:cs typeface="Wachovia Celeste" pitchFamily="18" charset="0"/>
              </a:rPr>
              <a:t>University of Florida – Account Structure (DSO Accounts)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22638" y="4289895"/>
            <a:ext cx="1905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University of Florida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Law Center Unrestricted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3267936" y="5088580"/>
            <a:ext cx="2913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– Checks Deposited (2)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</a:t>
            </a:r>
            <a:r>
              <a:rPr lang="en-US" altLang="en-US" sz="1000" dirty="0">
                <a:latin typeface="Times New Roman"/>
                <a:cs typeface="Times New Roman" pitchFamily="18" charset="0"/>
              </a:rPr>
              <a:t>(Recommend Payee Validation)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-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244772" y="2632811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Treasure Coast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Agricultural Research </a:t>
            </a: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6154401" y="2627112"/>
            <a:ext cx="2072521" cy="77101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Southwest Florida Research</a:t>
            </a: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190607" y="3391546"/>
            <a:ext cx="2566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Commercial Card (Business Elite)</a:t>
            </a:r>
            <a:endParaRPr lang="en-US" altLang="en-US" sz="1000" b="1" dirty="0">
              <a:solidFill>
                <a:srgbClr val="0070C0"/>
              </a:solidFill>
              <a:latin typeface="Times New Roman"/>
              <a:cs typeface="Times New Roman" pitchFamily="18" charset="0"/>
            </a:endParaRPr>
          </a:p>
        </p:txBody>
      </p:sp>
      <p:sp>
        <p:nvSpPr>
          <p:cNvPr id="12" name="Text Box 45"/>
          <p:cNvSpPr txBox="1">
            <a:spLocks noChangeArrowheads="1"/>
          </p:cNvSpPr>
          <p:nvPr/>
        </p:nvSpPr>
        <p:spPr bwMode="auto">
          <a:xfrm>
            <a:off x="6055425" y="3410419"/>
            <a:ext cx="28067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– Checks Deposited (16)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Commercial Card (Business Elite)</a:t>
            </a:r>
            <a:endParaRPr lang="en-US" altLang="en-US" sz="1000" b="1" dirty="0">
              <a:solidFill>
                <a:srgbClr val="0070C0"/>
              </a:solidFill>
              <a:latin typeface="Times New Roman"/>
              <a:cs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13" name="Rectangle 51"/>
          <p:cNvSpPr>
            <a:spLocks noChangeArrowheads="1"/>
          </p:cNvSpPr>
          <p:nvPr/>
        </p:nvSpPr>
        <p:spPr bwMode="auto">
          <a:xfrm>
            <a:off x="3042142" y="2640925"/>
            <a:ext cx="238721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Citrus Research and Education </a:t>
            </a:r>
          </a:p>
        </p:txBody>
      </p:sp>
      <p:sp>
        <p:nvSpPr>
          <p:cNvPr id="14" name="Text Box 53"/>
          <p:cNvSpPr txBox="1">
            <a:spLocks noChangeArrowheads="1"/>
          </p:cNvSpPr>
          <p:nvPr/>
        </p:nvSpPr>
        <p:spPr bwMode="auto">
          <a:xfrm>
            <a:off x="2967536" y="3410419"/>
            <a:ext cx="25669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– Checks Deposited (5)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-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16" name="Rectangle 63"/>
          <p:cNvSpPr>
            <a:spLocks noChangeArrowheads="1"/>
          </p:cNvSpPr>
          <p:nvPr/>
        </p:nvSpPr>
        <p:spPr bwMode="auto">
          <a:xfrm>
            <a:off x="234949" y="4269692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FL Foundation Seed</a:t>
            </a:r>
          </a:p>
        </p:txBody>
      </p:sp>
      <p:sp>
        <p:nvSpPr>
          <p:cNvPr id="17" name="Text Box 66"/>
          <p:cNvSpPr txBox="1">
            <a:spLocks noChangeArrowheads="1"/>
          </p:cNvSpPr>
          <p:nvPr/>
        </p:nvSpPr>
        <p:spPr bwMode="auto">
          <a:xfrm>
            <a:off x="180975" y="5031692"/>
            <a:ext cx="3244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Full Reconcilement with Positive Pay &amp;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ARP Paper Reports (Recommend Discontinue)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-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4351526" y="762721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FBO Residential Tenants</a:t>
            </a:r>
          </a:p>
        </p:txBody>
      </p:sp>
      <p:sp>
        <p:nvSpPr>
          <p:cNvPr id="25" name="Rectangle 40"/>
          <p:cNvSpPr>
            <a:spLocks noChangeArrowheads="1"/>
          </p:cNvSpPr>
          <p:nvPr/>
        </p:nvSpPr>
        <p:spPr bwMode="auto">
          <a:xfrm>
            <a:off x="1959674" y="756371"/>
            <a:ext cx="1974527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UF Historic St Augustine</a:t>
            </a:r>
          </a:p>
        </p:txBody>
      </p:sp>
      <p:sp>
        <p:nvSpPr>
          <p:cNvPr id="26" name="TextBox 19"/>
          <p:cNvSpPr txBox="1">
            <a:spLocks noChangeArrowheads="1"/>
          </p:cNvSpPr>
          <p:nvPr/>
        </p:nvSpPr>
        <p:spPr bwMode="auto">
          <a:xfrm>
            <a:off x="1878202" y="1525657"/>
            <a:ext cx="232788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Returns Special Instruction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Origination – Direct Transmission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154401" y="4332930"/>
            <a:ext cx="2107931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University of Florida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Florida Citrus Research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&amp; Development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6146652" y="5094931"/>
            <a:ext cx="2328863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30" name="TextBox 19"/>
          <p:cNvSpPr txBox="1">
            <a:spLocks noChangeArrowheads="1"/>
          </p:cNvSpPr>
          <p:nvPr/>
        </p:nvSpPr>
        <p:spPr bwMode="auto">
          <a:xfrm>
            <a:off x="4275138" y="1527433"/>
            <a:ext cx="16954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Returns Special Instruction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Payment Authorization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</p:txBody>
      </p:sp>
      <p:graphicFrame>
        <p:nvGraphicFramePr>
          <p:cNvPr id="31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663658"/>
              </p:ext>
            </p:extLst>
          </p:nvPr>
        </p:nvGraphicFramePr>
        <p:xfrm>
          <a:off x="241300" y="1203684"/>
          <a:ext cx="381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Clip" r:id="rId3" imgW="691286" imgH="874166" progId="MS_ClipArt_Gallery.5">
                  <p:embed/>
                </p:oleObj>
              </mc:Choice>
              <mc:Fallback>
                <p:oleObj name="Clip" r:id="rId3" imgW="691286" imgH="874166" progId="MS_ClipArt_Gallery.5">
                  <p:embed/>
                  <p:pic>
                    <p:nvPicPr>
                      <p:cNvPr id="31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1203684"/>
                        <a:ext cx="381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698500" y="749108"/>
            <a:ext cx="9906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Orlando Wholesale Image Lockbox Deposits (865218)</a:t>
            </a:r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1689100" y="8382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6597650" y="769071"/>
            <a:ext cx="2189163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Cattle Enhancement Board, Inc.</a:t>
            </a:r>
          </a:p>
        </p:txBody>
      </p:sp>
      <p:sp>
        <p:nvSpPr>
          <p:cNvPr id="36" name="TextBox 18"/>
          <p:cNvSpPr txBox="1">
            <a:spLocks noChangeArrowheads="1"/>
          </p:cNvSpPr>
          <p:nvPr/>
        </p:nvSpPr>
        <p:spPr bwMode="auto">
          <a:xfrm>
            <a:off x="6528593" y="1531071"/>
            <a:ext cx="23272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Filter-Review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 &amp; Wires</a:t>
            </a:r>
          </a:p>
        </p:txBody>
      </p:sp>
    </p:spTree>
    <p:extLst>
      <p:ext uri="{BB962C8B-B14F-4D97-AF65-F5344CB8AC3E}">
        <p14:creationId xmlns:p14="http://schemas.microsoft.com/office/powerpoint/2010/main" val="315938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/>
          <p:cNvSpPr txBox="1">
            <a:spLocks noChangeArrowheads="1"/>
          </p:cNvSpPr>
          <p:nvPr/>
        </p:nvSpPr>
        <p:spPr>
          <a:xfrm>
            <a:off x="0" y="103188"/>
            <a:ext cx="9144000" cy="35401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1600" dirty="0">
                <a:solidFill>
                  <a:schemeClr val="tx2"/>
                </a:solidFill>
                <a:latin typeface="+mn-lt"/>
                <a:cs typeface="Wachovia Celeste" pitchFamily="18" charset="0"/>
              </a:rPr>
              <a:t>University of Florida – Account Structure (DSO Accounts)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5384" y="2046319"/>
            <a:ext cx="1828800" cy="801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Florida 4-H Club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76307" y="2914295"/>
            <a:ext cx="2466894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DDA &amp; Client Analysis Paper Statement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(Recommend Discontinue)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(Cash is Teller Verified)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Full Reconcilement with Positive Pay &amp;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2646228" y="2087220"/>
            <a:ext cx="18288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University of Florida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Research Foundation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2514602" y="2904469"/>
            <a:ext cx="208996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– Checks deposited (123)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Receivables Manager Rpts (ACH)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 &amp; Wires</a:t>
            </a: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286639" y="4334010"/>
            <a:ext cx="1828800" cy="825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University of Florida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Leadership &amp; Education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Foundation, Inc. 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61925" y="5168595"/>
            <a:ext cx="296227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– Checks deposited (35)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Full Reconcilement with Positive Pay &amp; Payee Validation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ARP On-line Reports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Commercial Card (Business Elite)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776102" y="2092806"/>
            <a:ext cx="1828800" cy="814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 of Fl Leadership &amp;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Education Foundation, Inc.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Office of Conf. and Inst. 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4675932" y="2914295"/>
            <a:ext cx="208996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DDA Paper Statement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(Recommend Discontinue)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Payment Authorization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390406" y="744875"/>
            <a:ext cx="1828800" cy="685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University of Florida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Investment Corporation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6863519" y="2086191"/>
            <a:ext cx="1828800" cy="685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Faculty Associates Inc.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Gainesville Clinic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795165" y="2817009"/>
            <a:ext cx="234711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Returns Special Instruction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(Cash is Teller Verified)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Cash Vault deposits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Desktop Deposit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Location Deposit Reporting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Full Reconcilement with Positive Pay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(Recommend Payee Validation)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ARP On-line Reports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41496" y="739560"/>
            <a:ext cx="1828800" cy="685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Innovation Square, LLC</a:t>
            </a:r>
          </a:p>
        </p:txBody>
      </p:sp>
      <p:sp>
        <p:nvSpPr>
          <p:cNvPr id="20" name="TextBox 18"/>
          <p:cNvSpPr txBox="1">
            <a:spLocks noChangeArrowheads="1"/>
          </p:cNvSpPr>
          <p:nvPr/>
        </p:nvSpPr>
        <p:spPr bwMode="auto">
          <a:xfrm>
            <a:off x="161925" y="1413172"/>
            <a:ext cx="16891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Authorization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4604567" y="749630"/>
            <a:ext cx="1828800" cy="685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UF Jacksonville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Physicians Inc.</a:t>
            </a:r>
          </a:p>
        </p:txBody>
      </p:sp>
      <p:sp>
        <p:nvSpPr>
          <p:cNvPr id="30" name="TextBox 18"/>
          <p:cNvSpPr txBox="1">
            <a:spLocks noChangeArrowheads="1"/>
          </p:cNvSpPr>
          <p:nvPr/>
        </p:nvSpPr>
        <p:spPr bwMode="auto">
          <a:xfrm>
            <a:off x="4491447" y="1420805"/>
            <a:ext cx="225895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(Cash is Post Verified)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Payment Authorization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Stop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75236" y="1439789"/>
            <a:ext cx="21852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anose="02020603050405020304" pitchFamily="18" charset="0"/>
              </a:rPr>
              <a:t>Recommend ACH Fraud Filter – Stop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anose="02020603050405020304" pitchFamily="18" charset="0"/>
              </a:rPr>
              <a:t>Recommend Payment Authorization</a:t>
            </a: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5DAC1FC3-1FE6-41D0-9809-019C778B7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3519" y="749630"/>
            <a:ext cx="1905000" cy="685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Wachovia Celest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Wachovia Celeste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UF Development Corporation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D1F40E-B8EE-4DAF-8087-21F06FD41E95}"/>
              </a:ext>
            </a:extLst>
          </p:cNvPr>
          <p:cNvSpPr/>
          <p:nvPr/>
        </p:nvSpPr>
        <p:spPr>
          <a:xfrm>
            <a:off x="6765898" y="1450861"/>
            <a:ext cx="24056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Positive Pay Only with Payee Validation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56CA8D1F-431C-482F-8D28-FF7B50CFC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990" y="4403860"/>
            <a:ext cx="1521460" cy="6858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indent="0">
              <a:spcBef>
                <a:spcPts val="55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953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UF Foundation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D37684-916C-42F3-A42F-93F64D649708}"/>
              </a:ext>
            </a:extLst>
          </p:cNvPr>
          <p:cNvSpPr/>
          <p:nvPr/>
        </p:nvSpPr>
        <p:spPr>
          <a:xfrm>
            <a:off x="2819402" y="508368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Branch deposits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Full Reconcilement with Positive Pay &amp; Payee Validation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ACH Fraud Filter – Review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latin typeface="Times New Roman"/>
                <a:cs typeface="Times New Roman" pitchFamily="18" charset="0"/>
              </a:rPr>
              <a:t>Payment Manager:  ACHs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Commercial Card (Business Elite)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Lockbox Services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Investment Sweep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00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BAI Premium</a:t>
            </a:r>
          </a:p>
        </p:txBody>
      </p:sp>
    </p:spTree>
    <p:extLst>
      <p:ext uri="{BB962C8B-B14F-4D97-AF65-F5344CB8AC3E}">
        <p14:creationId xmlns:p14="http://schemas.microsoft.com/office/powerpoint/2010/main" val="1068515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SNALIGNVERT" val="True"/>
  <p:tag name="POSNALIGNHORIZ" val="True"/>
  <p:tag name="SIZEWIDTH" val="True"/>
  <p:tag name="SIZEHEIGHT" val="True"/>
  <p:tag name="FORMATSSHAPE" val="Picture 16"/>
  <p:tag name="FORMATSSLIDEID" val="256"/>
  <p:tag name="FORMATSFILENAME" val="Standard Slides.pot"/>
  <p:tag name="POSITIONSHAPE" val="Picture 16"/>
  <p:tag name="POSITIONSLIDEID" val="256"/>
  <p:tag name="SIZESHAPE" val="Picture 16"/>
  <p:tag name="SIZESLIDEID" val="256"/>
</p:tagLst>
</file>

<file path=ppt/theme/theme1.xml><?xml version="1.0" encoding="utf-8"?>
<a:theme xmlns:a="http://schemas.openxmlformats.org/drawingml/2006/main" name="Slide_Library_Landscape_WF (1)">
  <a:themeElements>
    <a:clrScheme name="Pitch2.0">
      <a:dk1>
        <a:sysClr val="windowText" lastClr="000000"/>
      </a:dk1>
      <a:lt1>
        <a:sysClr val="window" lastClr="FFFFFF"/>
      </a:lt1>
      <a:dk2>
        <a:srgbClr val="BB0826"/>
      </a:dk2>
      <a:lt2>
        <a:srgbClr val="FCC60A"/>
      </a:lt2>
      <a:accent1>
        <a:srgbClr val="5E8AB4"/>
      </a:accent1>
      <a:accent2>
        <a:srgbClr val="574537"/>
      </a:accent2>
      <a:accent3>
        <a:srgbClr val="A9B089"/>
      </a:accent3>
      <a:accent4>
        <a:srgbClr val="C4A560"/>
      </a:accent4>
      <a:accent5>
        <a:srgbClr val="507F70"/>
      </a:accent5>
      <a:accent6>
        <a:srgbClr val="DADBBF"/>
      </a:accent6>
      <a:hlink>
        <a:srgbClr val="5E8AB4"/>
      </a:hlink>
      <a:folHlink>
        <a:srgbClr val="893B6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Cool Gray">
      <a:srgbClr val="44464A"/>
    </a:custClr>
    <a:custClr name="Green">
      <a:srgbClr val="46A033"/>
    </a:custClr>
    <a:custClr name="Eggplant">
      <a:srgbClr val="893B67"/>
    </a:custClr>
    <a:custClr name="Stone">
      <a:srgbClr val="D7D3C7"/>
    </a:custClr>
    <a:custClr name="Dark Orange">
      <a:srgbClr val="CE4C00"/>
    </a:custClr>
    <a:custClr name="Air">
      <a:srgbClr val="F2E2BD"/>
    </a:custClr>
    <a:custClr name="Dark Aqua">
      <a:srgbClr val="00617F"/>
    </a:custClr>
    <a:custClr name="Cool gray med">
      <a:srgbClr val="D9D9D6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D70885E8B5D4BB9EEF7A4B8D5E3CB" ma:contentTypeVersion="1" ma:contentTypeDescription="Create a new document." ma:contentTypeScope="" ma:versionID="5b62be866a702f74bb8895f8e373274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8BAE66-56B6-4C29-90C0-C0E13CA4BB1B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B61BEC-DEA1-4CEA-B00F-69C3432148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A9FCB9-5602-450E-96BD-EDF07513A8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909</Words>
  <Application>Microsoft Office PowerPoint</Application>
  <PresentationFormat>On-screen Show (4:3)</PresentationFormat>
  <Paragraphs>203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Verdana</vt:lpstr>
      <vt:lpstr>Wingdings</vt:lpstr>
      <vt:lpstr>Slide_Library_Landscape_WF (1)</vt:lpstr>
      <vt:lpstr>Clip</vt:lpstr>
      <vt:lpstr>PowerPoint Presentation</vt:lpstr>
      <vt:lpstr>PowerPoint Presentation</vt:lpstr>
      <vt:lpstr>PowerPoint Presentation</vt:lpstr>
      <vt:lpstr>PowerPoint Presentation</vt:lpstr>
    </vt:vector>
  </TitlesOfParts>
  <Company>Wells Fargo &amp; Co.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 Banking Client  Annual Relationship Review</dc:title>
  <dc:creator>Freedman, Mark</dc:creator>
  <cp:lastModifiedBy>Bennett, Brad</cp:lastModifiedBy>
  <cp:revision>292</cp:revision>
  <cp:lastPrinted>2018-10-17T13:32:09Z</cp:lastPrinted>
  <dcterms:created xsi:type="dcterms:W3CDTF">2018-05-15T18:24:30Z</dcterms:created>
  <dcterms:modified xsi:type="dcterms:W3CDTF">2019-07-08T13:17:15Z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0x01010016CD70885E8B5D4BB9EEF7A4B8D5E3CB</vt:lpwstr>
  </property>
</Properties>
</file>