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6" r:id="rId3"/>
    <p:sldId id="318" r:id="rId4"/>
    <p:sldId id="303" r:id="rId5"/>
    <p:sldId id="306" r:id="rId6"/>
    <p:sldId id="307" r:id="rId7"/>
    <p:sldId id="310" r:id="rId8"/>
    <p:sldId id="312" r:id="rId9"/>
    <p:sldId id="268" r:id="rId10"/>
    <p:sldId id="294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639763" indent="-182563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279525" indent="-365125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919288" indent="-547688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559050" indent="-730250" algn="l" rtl="0" eaLnBrk="0" fontAlgn="base" hangingPunct="0">
      <a:spcBef>
        <a:spcPct val="0"/>
      </a:spcBef>
      <a:spcAft>
        <a:spcPct val="0"/>
      </a:spcAft>
      <a:defRPr sz="3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rie Rhein" initials="CR" lastIdx="2" clrIdx="0">
    <p:extLst>
      <p:ext uri="{19B8F6BF-5375-455C-9EA6-DF929625EA0E}">
        <p15:presenceInfo xmlns:p15="http://schemas.microsoft.com/office/powerpoint/2012/main" userId="S-1-5-21-560872106-328818703-1928362250-4698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905"/>
    <a:srgbClr val="FF0000"/>
    <a:srgbClr val="323232"/>
    <a:srgbClr val="F7F7F7"/>
    <a:srgbClr val="646464"/>
    <a:srgbClr val="F2F1E1"/>
    <a:srgbClr val="C8C8C8"/>
    <a:srgbClr val="FF33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97" autoAdjust="0"/>
    <p:restoredTop sz="94063" autoAdjust="0"/>
  </p:normalViewPr>
  <p:slideViewPr>
    <p:cSldViewPr snapToGrid="0" snapToObjects="1">
      <p:cViewPr varScale="1">
        <p:scale>
          <a:sx n="82" d="100"/>
          <a:sy n="82" d="100"/>
        </p:scale>
        <p:origin x="1920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BEC9BB-713F-493F-B983-4F2D3133136E}" type="datetimeFigureOut">
              <a:rPr lang="en-US"/>
              <a:pPr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1E32E3-E0C1-489F-A2A2-78F75429AA6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54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63121F-3861-4A7C-8B5F-BBBEEC13D3A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3805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639763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127952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91928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255905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3199246" algn="l" defTabSz="63984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098" algn="l" defTabSz="63984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8947" algn="l" defTabSz="63984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8796" algn="l" defTabSz="639849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121F-3861-4A7C-8B5F-BBBEEC13D3A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67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3121F-3861-4A7C-8B5F-BBBEEC13D3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907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F39D62-8A1B-40B5-87E0-3D0EA121CB05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Notes Placeholder 2">
            <a:extLst>
              <a:ext uri="{FF2B5EF4-FFF2-40B4-BE49-F238E27FC236}">
                <a16:creationId xmlns:a16="http://schemas.microsoft.com/office/drawing/2014/main" id="{55A5E8A6-181A-4498-B4EE-4486049D84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1"/>
            <a:r>
              <a:rPr lang="en-US" dirty="0"/>
              <a:t>Review quoting capabilities and catalog orders. </a:t>
            </a:r>
          </a:p>
        </p:txBody>
      </p:sp>
    </p:spTree>
    <p:extLst>
      <p:ext uri="{BB962C8B-B14F-4D97-AF65-F5344CB8AC3E}">
        <p14:creationId xmlns:p14="http://schemas.microsoft.com/office/powerpoint/2010/main" val="1482817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d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4463" y="1597025"/>
            <a:ext cx="8839200" cy="4865688"/>
          </a:xfrm>
          <a:prstGeom prst="rect">
            <a:avLst/>
          </a:prstGeom>
          <a:solidFill>
            <a:srgbClr val="FF09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418138" y="6510338"/>
            <a:ext cx="3678237" cy="309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77490" y="3698201"/>
            <a:ext cx="2288868" cy="663335"/>
          </a:xfrm>
        </p:spPr>
        <p:txBody>
          <a:bodyPr wrap="none" lIns="0" anchor="ctr"/>
          <a:lstStyle>
            <a:lvl1pPr marL="0" indent="0">
              <a:lnSpc>
                <a:spcPct val="100000"/>
              </a:lnSpc>
              <a:buNone/>
              <a:defRPr sz="35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39849" indent="0">
              <a:buNone/>
              <a:defRPr sz="2500"/>
            </a:lvl2pPr>
            <a:lvl3pPr marL="1279698" indent="0">
              <a:buNone/>
              <a:defRPr sz="2200"/>
            </a:lvl3pPr>
            <a:lvl4pPr marL="1919547" indent="0">
              <a:buNone/>
              <a:defRPr sz="2000"/>
            </a:lvl4pPr>
            <a:lvl5pPr marL="2559397" indent="0">
              <a:buNone/>
              <a:defRPr sz="2000"/>
            </a:lvl5pPr>
            <a:lvl6pPr marL="3199246" indent="0">
              <a:buNone/>
              <a:defRPr sz="2000"/>
            </a:lvl6pPr>
            <a:lvl7pPr marL="3839098" indent="0">
              <a:buNone/>
              <a:defRPr sz="2000"/>
            </a:lvl7pPr>
            <a:lvl8pPr marL="4478947" indent="0">
              <a:buNone/>
              <a:defRPr sz="2000"/>
            </a:lvl8pPr>
            <a:lvl9pPr marL="511879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446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opy Size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5800" y="4340225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 rot="10800000">
            <a:off x="3227388" y="4395788"/>
            <a:ext cx="82550" cy="2000250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 rot="10800000">
            <a:off x="5851525" y="4400550"/>
            <a:ext cx="65088" cy="2000250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861" y="2420938"/>
            <a:ext cx="7395709" cy="1824491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tabLst/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916168" y="4400466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685800" y="4400550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8"/>
          </p:nvPr>
        </p:nvSpPr>
        <p:spPr>
          <a:xfrm>
            <a:off x="3310128" y="4400466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51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py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 rot="10800000">
            <a:off x="3236913" y="2336800"/>
            <a:ext cx="73025" cy="4059238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77865" y="2420938"/>
            <a:ext cx="2416311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2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tabLst/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3309937" y="2346325"/>
            <a:ext cx="5148263" cy="404899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532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opy &amp;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/>
        </p:nvSpPr>
        <p:spPr bwMode="auto">
          <a:xfrm rot="10800000">
            <a:off x="3236913" y="2336800"/>
            <a:ext cx="73025" cy="4059238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77862" y="2420938"/>
            <a:ext cx="2422526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tabLst/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3309937" y="2346325"/>
            <a:ext cx="5148263" cy="4048993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6006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py &amp; Lar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8350" y="395941"/>
            <a:ext cx="5149850" cy="606128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39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687391" y="2662473"/>
            <a:ext cx="2416311" cy="332081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2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tabLst/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2553475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255347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042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Size &amp; Lar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687388" y="2662473"/>
            <a:ext cx="2422526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tabLst/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2539596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2539597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308350" y="395941"/>
            <a:ext cx="5149850" cy="606128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39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391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py &amp; Object (x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 rot="10800000">
            <a:off x="4989513" y="2320925"/>
            <a:ext cx="63500" cy="4095750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3783" y="2346324"/>
            <a:ext cx="3404417" cy="404907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0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85800" y="2420938"/>
            <a:ext cx="4178922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2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tabLst/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285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opy &amp; Object (x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 rot="10800000">
            <a:off x="4989513" y="2320925"/>
            <a:ext cx="63500" cy="4095750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685800" y="2420938"/>
            <a:ext cx="4178927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tabLst/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3783" y="2346324"/>
            <a:ext cx="3404417" cy="404907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0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274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py &amp; Object (x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/>
        </p:nvSpPr>
        <p:spPr bwMode="auto">
          <a:xfrm rot="10800000">
            <a:off x="3236913" y="2320925"/>
            <a:ext cx="73025" cy="4095750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 rot="10800000">
            <a:off x="5851525" y="2316163"/>
            <a:ext cx="65088" cy="4125912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5916168" y="2349128"/>
            <a:ext cx="2542032" cy="405079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85800" y="2420938"/>
            <a:ext cx="2514600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2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tabLst/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3310128" y="2349128"/>
            <a:ext cx="2542032" cy="405079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8787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opy &amp; Object (x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ChangeArrowheads="1"/>
          </p:cNvSpPr>
          <p:nvPr/>
        </p:nvSpPr>
        <p:spPr bwMode="auto">
          <a:xfrm rot="10800000">
            <a:off x="3236913" y="2316163"/>
            <a:ext cx="73025" cy="411797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 rot="10800000">
            <a:off x="5851525" y="2330450"/>
            <a:ext cx="65088" cy="4097338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5916168" y="2349128"/>
            <a:ext cx="2542032" cy="405079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85800" y="2420938"/>
            <a:ext cx="2514600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tabLst/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5"/>
          </p:nvPr>
        </p:nvSpPr>
        <p:spPr>
          <a:xfrm>
            <a:off x="3310128" y="2349128"/>
            <a:ext cx="2542032" cy="404690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148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Small &amp;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 rot="10800000">
            <a:off x="5851525" y="2300288"/>
            <a:ext cx="65088" cy="4125912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685800" y="2420938"/>
            <a:ext cx="2514600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2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tabLst/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3" name="Content Placeholder 2"/>
          <p:cNvSpPr>
            <a:spLocks noGrp="1"/>
          </p:cNvSpPr>
          <p:nvPr>
            <p:ph idx="12"/>
          </p:nvPr>
        </p:nvSpPr>
        <p:spPr>
          <a:xfrm>
            <a:off x="3311525" y="2420938"/>
            <a:ext cx="2514600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2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tabLst/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6"/>
          </p:nvPr>
        </p:nvSpPr>
        <p:spPr>
          <a:xfrm>
            <a:off x="5916168" y="2349128"/>
            <a:ext cx="2542032" cy="405079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91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arge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418138" y="6510338"/>
            <a:ext cx="3678237" cy="309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146304" y="1597025"/>
            <a:ext cx="8843963" cy="48656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lIns="0"/>
          <a:lstStyle>
            <a:lvl1pPr marL="0" indent="0">
              <a:buNone/>
              <a:defRPr sz="1400"/>
            </a:lvl1pPr>
            <a:lvl2pPr marL="639849" indent="0">
              <a:buNone/>
              <a:defRPr sz="3900"/>
            </a:lvl2pPr>
            <a:lvl3pPr marL="1279698" indent="0">
              <a:buNone/>
              <a:defRPr sz="3400"/>
            </a:lvl3pPr>
            <a:lvl4pPr marL="1919547" indent="0">
              <a:buNone/>
              <a:defRPr sz="2800"/>
            </a:lvl4pPr>
            <a:lvl5pPr marL="2559397" indent="0">
              <a:buNone/>
              <a:defRPr sz="2800"/>
            </a:lvl5pPr>
            <a:lvl6pPr marL="3199246" indent="0">
              <a:buNone/>
              <a:defRPr sz="2800"/>
            </a:lvl6pPr>
            <a:lvl7pPr marL="3839098" indent="0">
              <a:buNone/>
              <a:defRPr sz="2800"/>
            </a:lvl7pPr>
            <a:lvl8pPr marL="4478947" indent="0">
              <a:buNone/>
              <a:defRPr sz="2800"/>
            </a:lvl8pPr>
            <a:lvl9pPr marL="5118796" indent="0">
              <a:buNone/>
              <a:defRPr sz="28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77490" y="3698201"/>
            <a:ext cx="2288868" cy="663335"/>
          </a:xfrm>
        </p:spPr>
        <p:txBody>
          <a:bodyPr wrap="none" lIns="0" anchor="ctr"/>
          <a:lstStyle>
            <a:lvl1pPr marL="0" indent="0">
              <a:lnSpc>
                <a:spcPct val="100000"/>
              </a:lnSpc>
              <a:buNone/>
              <a:defRPr sz="3500"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639849" indent="0">
              <a:buNone/>
              <a:defRPr sz="2500"/>
            </a:lvl2pPr>
            <a:lvl3pPr marL="1279698" indent="0">
              <a:buNone/>
              <a:defRPr sz="2200"/>
            </a:lvl3pPr>
            <a:lvl4pPr marL="1919547" indent="0">
              <a:buNone/>
              <a:defRPr sz="2000"/>
            </a:lvl4pPr>
            <a:lvl5pPr marL="2559397" indent="0">
              <a:buNone/>
              <a:defRPr sz="2000"/>
            </a:lvl5pPr>
            <a:lvl6pPr marL="3199246" indent="0">
              <a:buNone/>
              <a:defRPr sz="2000"/>
            </a:lvl6pPr>
            <a:lvl7pPr marL="3839098" indent="0">
              <a:buNone/>
              <a:defRPr sz="2000"/>
            </a:lvl7pPr>
            <a:lvl8pPr marL="4478947" indent="0">
              <a:buNone/>
              <a:defRPr sz="2000"/>
            </a:lvl8pPr>
            <a:lvl9pPr marL="5118796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4661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Medium &amp; 1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 rot="10800000">
            <a:off x="5851525" y="2316163"/>
            <a:ext cx="65088" cy="4110037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85800" y="2420938"/>
            <a:ext cx="2514600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tabLst/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3311525" y="2420938"/>
            <a:ext cx="2514600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tabLst/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6"/>
          </p:nvPr>
        </p:nvSpPr>
        <p:spPr>
          <a:xfrm>
            <a:off x="5916168" y="2349128"/>
            <a:ext cx="2542032" cy="405079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3389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Medium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685799" y="2420938"/>
            <a:ext cx="3425917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tabLst/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4258162" y="2420938"/>
            <a:ext cx="3426180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tabLst/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017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Smal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685800" y="2420938"/>
            <a:ext cx="2514600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2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tabLst/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2"/>
          <p:cNvSpPr>
            <a:spLocks noGrp="1"/>
          </p:cNvSpPr>
          <p:nvPr>
            <p:ph idx="12"/>
          </p:nvPr>
        </p:nvSpPr>
        <p:spPr>
          <a:xfrm>
            <a:off x="3311525" y="2420938"/>
            <a:ext cx="2514600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2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tabLst/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idx="13"/>
          </p:nvPr>
        </p:nvSpPr>
        <p:spPr>
          <a:xfrm>
            <a:off x="5957666" y="2420938"/>
            <a:ext cx="2514600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2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tabLst/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634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Medium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85800" y="2420938"/>
            <a:ext cx="2514600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tabLst/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311525" y="2420938"/>
            <a:ext cx="2514600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tabLst/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6"/>
          </p:nvPr>
        </p:nvSpPr>
        <p:spPr>
          <a:xfrm>
            <a:off x="5962650" y="2420938"/>
            <a:ext cx="2514600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tabLst/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4108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(Small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20938"/>
            <a:ext cx="5341938" cy="3657600"/>
          </a:xfrm>
        </p:spPr>
        <p:txBody>
          <a:bodyPr lIns="0" tIns="0"/>
          <a:lstStyle>
            <a:lvl1pPr marL="230188" indent="-230188">
              <a:lnSpc>
                <a:spcPct val="130000"/>
              </a:lnSpc>
              <a:spcBef>
                <a:spcPts val="0"/>
              </a:spcBef>
              <a:spcAft>
                <a:spcPts val="1100"/>
              </a:spcAft>
              <a:buFont typeface="+mj-lt"/>
              <a:buAutoNum type="arabicParenR"/>
              <a:defRPr sz="1200" b="0" i="0" baseline="0">
                <a:latin typeface="Arial"/>
                <a:cs typeface="Arial"/>
              </a:defRPr>
            </a:lvl1pPr>
            <a:lvl2pPr marL="407988" indent="-171450">
              <a:lnSpc>
                <a:spcPct val="140000"/>
              </a:lnSpc>
              <a:buFont typeface="Lucida Grande"/>
              <a:buChar char="−"/>
              <a:defRPr sz="1200"/>
            </a:lvl2pPr>
            <a:lvl3pPr marL="347663" indent="-109538">
              <a:lnSpc>
                <a:spcPct val="140000"/>
              </a:lnSpc>
              <a:defRPr sz="1200"/>
            </a:lvl3pPr>
            <a:lvl4pPr marL="460375" indent="-115888">
              <a:lnSpc>
                <a:spcPct val="140000"/>
              </a:lnSpc>
              <a:defRPr sz="1200"/>
            </a:lvl4pPr>
            <a:lvl5pPr marL="627063" indent="-111125">
              <a:lnSpc>
                <a:spcPct val="140000"/>
              </a:lnSpc>
              <a:defRPr sz="12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2247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mbered List (Medium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20938"/>
            <a:ext cx="6626353" cy="3657600"/>
          </a:xfrm>
        </p:spPr>
        <p:txBody>
          <a:bodyPr lIns="0" tIns="0"/>
          <a:lstStyle>
            <a:lvl1pPr marL="230188" indent="-230188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1500" b="0" i="0" baseline="0">
                <a:latin typeface="Arial"/>
                <a:cs typeface="Arial"/>
              </a:defRPr>
            </a:lvl1pPr>
            <a:lvl2pPr marL="407988" indent="-171450">
              <a:lnSpc>
                <a:spcPct val="140000"/>
              </a:lnSpc>
              <a:buFont typeface="Lucida Grande"/>
              <a:buChar char="−"/>
              <a:defRPr sz="1200"/>
            </a:lvl2pPr>
            <a:lvl3pPr marL="347663" indent="-109538">
              <a:lnSpc>
                <a:spcPct val="140000"/>
              </a:lnSpc>
              <a:defRPr sz="1200"/>
            </a:lvl3pPr>
            <a:lvl4pPr marL="460375" indent="-115888">
              <a:lnSpc>
                <a:spcPct val="140000"/>
              </a:lnSpc>
              <a:defRPr sz="1200"/>
            </a:lvl4pPr>
            <a:lvl5pPr marL="627063" indent="-111125">
              <a:lnSpc>
                <a:spcPct val="140000"/>
              </a:lnSpc>
              <a:defRPr sz="12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5382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mbered List (Large Cop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20938"/>
            <a:ext cx="7794625" cy="3657600"/>
          </a:xfrm>
        </p:spPr>
        <p:txBody>
          <a:bodyPr lIns="0" tIns="0"/>
          <a:lstStyle>
            <a:lvl1pPr marL="230188" indent="-230188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800" b="0" i="0" baseline="0">
                <a:latin typeface="Arial"/>
                <a:cs typeface="Arial"/>
              </a:defRPr>
            </a:lvl1pPr>
            <a:lvl2pPr marL="407988" indent="-171450">
              <a:lnSpc>
                <a:spcPct val="140000"/>
              </a:lnSpc>
              <a:buFont typeface="Lucida Grande"/>
              <a:buChar char="−"/>
              <a:defRPr sz="1200"/>
            </a:lvl2pPr>
            <a:lvl3pPr marL="347663" indent="-109538">
              <a:lnSpc>
                <a:spcPct val="140000"/>
              </a:lnSpc>
              <a:defRPr sz="1200"/>
            </a:lvl3pPr>
            <a:lvl4pPr marL="460375" indent="-115888">
              <a:lnSpc>
                <a:spcPct val="140000"/>
              </a:lnSpc>
              <a:defRPr sz="1200"/>
            </a:lvl4pPr>
            <a:lvl5pPr marL="627063" indent="-111125">
              <a:lnSpc>
                <a:spcPct val="140000"/>
              </a:lnSpc>
              <a:defRPr sz="12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0052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87393" y="2346324"/>
            <a:ext cx="7770808" cy="404907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0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251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4879879" y="1522990"/>
            <a:ext cx="3597371" cy="636284"/>
          </a:xfrm>
        </p:spPr>
        <p:txBody>
          <a:bodyPr lIns="0" anchor="b"/>
          <a:lstStyle>
            <a:lvl1pPr marL="0" marR="0" indent="0" algn="l" defTabSz="912813" rtl="0" eaLnBrk="0" fontAlgn="base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tabLst/>
              <a:defRPr sz="1000">
                <a:solidFill>
                  <a:srgbClr val="7F7F7F"/>
                </a:solidFill>
                <a:latin typeface="MetaOT-Light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000">
                <a:solidFill>
                  <a:srgbClr val="7F7F7F"/>
                </a:solidFill>
                <a:latin typeface="MetaOT-Light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000">
                <a:solidFill>
                  <a:srgbClr val="7F7F7F"/>
                </a:solidFill>
                <a:latin typeface="MetaOT-Light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000">
                <a:solidFill>
                  <a:srgbClr val="7F7F7F"/>
                </a:solidFill>
                <a:latin typeface="MetaOT-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3885911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3885913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87393" y="2346324"/>
            <a:ext cx="7770808" cy="404907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0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0779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 (x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85800" y="4340225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10800000">
            <a:off x="3227388" y="4381500"/>
            <a:ext cx="82550" cy="2055813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 rot="10800000">
            <a:off x="5851525" y="4386263"/>
            <a:ext cx="65088" cy="2055812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 rot="10800000">
            <a:off x="3227388" y="2332038"/>
            <a:ext cx="82550" cy="2043112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 rot="10800000">
            <a:off x="5851525" y="2332038"/>
            <a:ext cx="65088" cy="2049462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8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2"/>
          </p:nvPr>
        </p:nvSpPr>
        <p:spPr>
          <a:xfrm>
            <a:off x="5916168" y="4400466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3"/>
          </p:nvPr>
        </p:nvSpPr>
        <p:spPr>
          <a:xfrm>
            <a:off x="685800" y="4400550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15"/>
          </p:nvPr>
        </p:nvSpPr>
        <p:spPr>
          <a:xfrm>
            <a:off x="3310128" y="2349129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6"/>
          </p:nvPr>
        </p:nvSpPr>
        <p:spPr>
          <a:xfrm>
            <a:off x="685800" y="2349129"/>
            <a:ext cx="2542032" cy="199485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17"/>
          </p:nvPr>
        </p:nvSpPr>
        <p:spPr>
          <a:xfrm>
            <a:off x="5916168" y="2349129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18"/>
          </p:nvPr>
        </p:nvSpPr>
        <p:spPr>
          <a:xfrm>
            <a:off x="3310128" y="4400466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41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85800" y="1854481"/>
            <a:ext cx="7794626" cy="3681412"/>
          </a:xfrm>
        </p:spPr>
        <p:txBody>
          <a:bodyPr lIns="0" tIns="45720" rIns="9144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35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890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 (x5)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260725" y="4340225"/>
            <a:ext cx="5197475" cy="6667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 rot="10800000">
            <a:off x="5851525" y="4400550"/>
            <a:ext cx="65088" cy="2000250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 rot="10800000">
            <a:off x="5851525" y="2346325"/>
            <a:ext cx="65088" cy="2005013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 rot="10800000">
            <a:off x="3227388" y="2314575"/>
            <a:ext cx="82550" cy="4125913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5916168" y="4400466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5"/>
          </p:nvPr>
        </p:nvSpPr>
        <p:spPr>
          <a:xfrm>
            <a:off x="3310128" y="2349129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6"/>
          </p:nvPr>
        </p:nvSpPr>
        <p:spPr>
          <a:xfrm>
            <a:off x="685800" y="2349129"/>
            <a:ext cx="2542032" cy="405167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8"/>
          </p:nvPr>
        </p:nvSpPr>
        <p:spPr>
          <a:xfrm>
            <a:off x="3310128" y="4400466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7"/>
          </p:nvPr>
        </p:nvSpPr>
        <p:spPr>
          <a:xfrm>
            <a:off x="5916168" y="2349129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9214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 (x5)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5800" y="4340225"/>
            <a:ext cx="5208588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 rot="10800000">
            <a:off x="5851525" y="2346325"/>
            <a:ext cx="65088" cy="4110038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 rot="10800000">
            <a:off x="3227388" y="2314575"/>
            <a:ext cx="82550" cy="4125913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Content Placeholder 3"/>
          <p:cNvSpPr>
            <a:spLocks noGrp="1"/>
          </p:cNvSpPr>
          <p:nvPr>
            <p:ph sz="half" idx="17"/>
          </p:nvPr>
        </p:nvSpPr>
        <p:spPr>
          <a:xfrm>
            <a:off x="5916168" y="2349128"/>
            <a:ext cx="2542032" cy="404619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5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15"/>
          </p:nvPr>
        </p:nvSpPr>
        <p:spPr>
          <a:xfrm>
            <a:off x="3310128" y="2349129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13"/>
          </p:nvPr>
        </p:nvSpPr>
        <p:spPr>
          <a:xfrm>
            <a:off x="685800" y="4400550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16"/>
          </p:nvPr>
        </p:nvSpPr>
        <p:spPr>
          <a:xfrm>
            <a:off x="685800" y="2349129"/>
            <a:ext cx="2542032" cy="199485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18"/>
          </p:nvPr>
        </p:nvSpPr>
        <p:spPr>
          <a:xfrm>
            <a:off x="3310128" y="4400466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552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 (x3)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916613" y="4340225"/>
            <a:ext cx="2541587" cy="6667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 rot="10800000">
            <a:off x="5851525" y="2346325"/>
            <a:ext cx="65088" cy="4110038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5" name="Content Placeholder 3"/>
          <p:cNvSpPr>
            <a:spLocks noGrp="1"/>
          </p:cNvSpPr>
          <p:nvPr>
            <p:ph sz="half" idx="17"/>
          </p:nvPr>
        </p:nvSpPr>
        <p:spPr>
          <a:xfrm>
            <a:off x="685800" y="2349129"/>
            <a:ext cx="5165724" cy="405167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2"/>
          </p:nvPr>
        </p:nvSpPr>
        <p:spPr>
          <a:xfrm>
            <a:off x="5916168" y="4400466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8"/>
          </p:nvPr>
        </p:nvSpPr>
        <p:spPr>
          <a:xfrm>
            <a:off x="5916168" y="2349129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334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 (x3)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5800" y="4340225"/>
            <a:ext cx="2633663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 rot="10800000">
            <a:off x="3227388" y="2314575"/>
            <a:ext cx="82550" cy="4125913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3309938" y="2349129"/>
            <a:ext cx="5148262" cy="404627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13"/>
          </p:nvPr>
        </p:nvSpPr>
        <p:spPr>
          <a:xfrm>
            <a:off x="685800" y="4400550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6"/>
          </p:nvPr>
        </p:nvSpPr>
        <p:spPr>
          <a:xfrm>
            <a:off x="685800" y="2349129"/>
            <a:ext cx="2542032" cy="199485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2166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 (x3) Optio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 rot="10800000">
            <a:off x="5851525" y="2346325"/>
            <a:ext cx="65088" cy="406717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 rot="10800000">
            <a:off x="3227388" y="2314575"/>
            <a:ext cx="82550" cy="4125913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916168" y="2349129"/>
            <a:ext cx="2542032" cy="404690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15"/>
          </p:nvPr>
        </p:nvSpPr>
        <p:spPr>
          <a:xfrm>
            <a:off x="3310128" y="2349128"/>
            <a:ext cx="2542032" cy="404690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6"/>
          </p:nvPr>
        </p:nvSpPr>
        <p:spPr>
          <a:xfrm>
            <a:off x="685800" y="2349129"/>
            <a:ext cx="2542032" cy="405167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2423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Images (x2) Optio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 rot="10800000">
            <a:off x="4543425" y="2319338"/>
            <a:ext cx="63500" cy="4103687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sz="half" idx="19"/>
          </p:nvPr>
        </p:nvSpPr>
        <p:spPr>
          <a:xfrm>
            <a:off x="4606926" y="2349129"/>
            <a:ext cx="3851274" cy="404786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7"/>
          </p:nvPr>
        </p:nvSpPr>
        <p:spPr>
          <a:xfrm>
            <a:off x="685799" y="2349129"/>
            <a:ext cx="3857623" cy="405167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4311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 (x2) Optio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 rot="10800000">
            <a:off x="5851525" y="2346325"/>
            <a:ext cx="65088" cy="4065588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18"/>
          </p:nvPr>
        </p:nvSpPr>
        <p:spPr>
          <a:xfrm>
            <a:off x="5916168" y="2349129"/>
            <a:ext cx="2542032" cy="404690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7"/>
          </p:nvPr>
        </p:nvSpPr>
        <p:spPr>
          <a:xfrm>
            <a:off x="685799" y="2349129"/>
            <a:ext cx="5165725" cy="4051672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8821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146050" y="1597025"/>
            <a:ext cx="8837613" cy="4865687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lIns="0"/>
          <a:lstStyle>
            <a:lvl1pPr marL="0" indent="0">
              <a:buNone/>
              <a:defRPr sz="1400"/>
            </a:lvl1pPr>
            <a:lvl2pPr marL="639849" indent="0">
              <a:buNone/>
              <a:defRPr sz="3900"/>
            </a:lvl2pPr>
            <a:lvl3pPr marL="1279698" indent="0">
              <a:buNone/>
              <a:defRPr sz="3400"/>
            </a:lvl3pPr>
            <a:lvl4pPr marL="1919547" indent="0">
              <a:buNone/>
              <a:defRPr sz="2800"/>
            </a:lvl4pPr>
            <a:lvl5pPr marL="2559397" indent="0">
              <a:buNone/>
              <a:defRPr sz="2800"/>
            </a:lvl5pPr>
            <a:lvl6pPr marL="3199246" indent="0">
              <a:buNone/>
              <a:defRPr sz="2800"/>
            </a:lvl6pPr>
            <a:lvl7pPr marL="3839098" indent="0">
              <a:buNone/>
              <a:defRPr sz="2800"/>
            </a:lvl7pPr>
            <a:lvl8pPr marL="4478947" indent="0">
              <a:buNone/>
              <a:defRPr sz="2800"/>
            </a:lvl8pPr>
            <a:lvl9pPr marL="5118796" indent="0">
              <a:buNone/>
              <a:defRPr sz="28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85940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2522538" cy="19637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4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losing Slide_Standard-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07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arge Image with Title)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418138" y="6510338"/>
            <a:ext cx="3678237" cy="309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76656" y="1501084"/>
            <a:ext cx="7800596" cy="403916"/>
          </a:xfrm>
        </p:spPr>
        <p:txBody>
          <a:bodyPr lIns="0" tIns="0" rIns="0" bIns="0" anchor="t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676656" y="1989667"/>
            <a:ext cx="7800596" cy="4564485"/>
          </a:xfrm>
          <a:solidFill>
            <a:schemeClr val="bg1">
              <a:lumMod val="85000"/>
            </a:schemeClr>
          </a:solidFill>
        </p:spPr>
        <p:txBody>
          <a:bodyPr lIns="0"/>
          <a:lstStyle>
            <a:lvl1pPr marL="0" indent="0">
              <a:buNone/>
              <a:defRPr sz="4500"/>
            </a:lvl1pPr>
            <a:lvl2pPr marL="639849" indent="0">
              <a:buNone/>
              <a:defRPr sz="3900"/>
            </a:lvl2pPr>
            <a:lvl3pPr marL="1279698" indent="0">
              <a:buNone/>
              <a:defRPr sz="3400"/>
            </a:lvl3pPr>
            <a:lvl4pPr marL="1919547" indent="0">
              <a:buNone/>
              <a:defRPr sz="2800"/>
            </a:lvl4pPr>
            <a:lvl5pPr marL="2559397" indent="0">
              <a:buNone/>
              <a:defRPr sz="2800"/>
            </a:lvl5pPr>
            <a:lvl6pPr marL="3199246" indent="0">
              <a:buNone/>
              <a:defRPr sz="2800"/>
            </a:lvl6pPr>
            <a:lvl7pPr marL="3839098" indent="0">
              <a:buNone/>
              <a:defRPr sz="2800"/>
            </a:lvl7pPr>
            <a:lvl8pPr marL="4478947" indent="0">
              <a:buNone/>
              <a:defRPr sz="2800"/>
            </a:lvl8pPr>
            <a:lvl9pPr marL="5118796" indent="0">
              <a:buNone/>
              <a:defRPr sz="28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667014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61" b="0" i="0">
                <a:solidFill>
                  <a:schemeClr val="bg1"/>
                </a:solidFill>
                <a:latin typeface="MetaOT-Thin"/>
                <a:cs typeface="MetaOT-Thi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9323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857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92" y="2422525"/>
            <a:ext cx="5353050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2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tabLst/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6018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420938"/>
            <a:ext cx="6626354" cy="3657600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tabLst/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defRPr sz="15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63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685800" y="2420938"/>
            <a:ext cx="7794626" cy="3681412"/>
          </a:xfrm>
        </p:spPr>
        <p:txBody>
          <a:bodyPr lIns="0" tIns="45720" rIns="9144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 sz="28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53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py Size with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85800" y="4340225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 rot="10800000">
            <a:off x="3227388" y="4395788"/>
            <a:ext cx="82550" cy="2000250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 rot="10800000">
            <a:off x="5851525" y="4400550"/>
            <a:ext cx="65088" cy="2000250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85800" y="6396038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85800" y="2286000"/>
            <a:ext cx="7772400" cy="60325"/>
          </a:xfrm>
          <a:prstGeom prst="rect">
            <a:avLst/>
          </a:prstGeom>
          <a:solidFill>
            <a:srgbClr val="C8C8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5916168" y="4400466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3"/>
          </p:nvPr>
        </p:nvSpPr>
        <p:spPr>
          <a:xfrm>
            <a:off x="685800" y="4400550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7392" y="1798845"/>
            <a:ext cx="7794622" cy="379851"/>
          </a:xfrm>
        </p:spPr>
        <p:txBody>
          <a:bodyPr lIns="0" tIns="0" rIns="0" bIns="0" anchor="t"/>
          <a:lstStyle>
            <a:lvl1pPr>
              <a:defRPr sz="2200" b="0" i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87388" y="1522990"/>
            <a:ext cx="7794626" cy="271449"/>
          </a:xfrm>
        </p:spPr>
        <p:txBody>
          <a:bodyPr lIns="0" tIns="0" rIns="0" bIns="0"/>
          <a:lstStyle>
            <a:lvl1pPr marL="0" indent="0">
              <a:lnSpc>
                <a:spcPct val="130000"/>
              </a:lnSpc>
              <a:defRPr sz="1200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230188" indent="-117475">
              <a:lnSpc>
                <a:spcPct val="130000"/>
              </a:lnSpc>
              <a:tabLst/>
              <a:defRPr sz="1100">
                <a:solidFill>
                  <a:srgbClr val="7F7F7F"/>
                </a:solidFill>
              </a:defRPr>
            </a:lvl2pPr>
            <a:lvl3pPr marL="346075" indent="-117475">
              <a:lnSpc>
                <a:spcPct val="130000"/>
              </a:lnSpc>
              <a:defRPr sz="1100">
                <a:solidFill>
                  <a:srgbClr val="7F7F7F"/>
                </a:solidFill>
              </a:defRPr>
            </a:lvl3pPr>
            <a:lvl4pPr marL="455613" indent="-115888">
              <a:lnSpc>
                <a:spcPct val="130000"/>
              </a:lnSpc>
              <a:defRPr sz="1100">
                <a:solidFill>
                  <a:srgbClr val="7F7F7F"/>
                </a:solidFill>
              </a:defRPr>
            </a:lvl4pPr>
            <a:lvl5pPr marL="692150" indent="-120650">
              <a:lnSpc>
                <a:spcPct val="130000"/>
              </a:lnSpc>
              <a:defRPr sz="11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87391" y="2422525"/>
            <a:ext cx="6408221" cy="1756185"/>
          </a:xfr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200" b="0" i="0">
                <a:latin typeface="Arial"/>
                <a:cs typeface="Arial"/>
              </a:defRPr>
            </a:lvl1pPr>
            <a:lvl2pPr marL="230188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tabLst/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2pPr>
            <a:lvl3pPr marL="346075" indent="-117475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3pPr>
            <a:lvl4pPr marL="455613" indent="-115888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4pPr>
            <a:lvl5pPr marL="692150" indent="-120650">
              <a:lnSpc>
                <a:spcPct val="100000"/>
              </a:lnSpc>
              <a:spcBef>
                <a:spcPts val="0"/>
              </a:spcBef>
              <a:spcAft>
                <a:spcPts val="1100"/>
              </a:spcAft>
              <a:defRPr sz="1100" b="0" i="0">
                <a:solidFill>
                  <a:srgbClr val="7F7F7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8"/>
          </p:nvPr>
        </p:nvSpPr>
        <p:spPr>
          <a:xfrm>
            <a:off x="3310128" y="4400466"/>
            <a:ext cx="2542032" cy="1994852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1588">
              <a:defRPr sz="2400" baseline="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51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rmanMiller_Wordmark-Black-small.jpg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6588125"/>
            <a:ext cx="725487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 descr="HermanMiller_Mark_Red-Small2.jpg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446088"/>
            <a:ext cx="44291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6750" y="1905000"/>
            <a:ext cx="78105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6750" y="1143000"/>
            <a:ext cx="781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5" tIns="45697" rIns="91395" bIns="456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05500" y="5207000"/>
            <a:ext cx="2571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7970" tIns="63987" rIns="127970" bIns="63987" numCol="1" anchor="t" anchorCtr="0" compatLnSpc="1">
            <a:prstTxWarp prst="textNoShape">
              <a:avLst/>
            </a:prstTxWarp>
          </a:bodyPr>
          <a:lstStyle>
            <a:lvl1pPr algn="r">
              <a:defRPr sz="2100">
                <a:solidFill>
                  <a:srgbClr val="A5A6A4"/>
                </a:solidFill>
                <a:cs typeface="Arial" pitchFamily="34" charset="0"/>
              </a:defRPr>
            </a:lvl1pPr>
          </a:lstStyle>
          <a:p>
            <a:fld id="{A7DCB267-F97E-4689-8E9A-F86360AC9187}" type="slidenum">
              <a:rPr lang="en-US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335" r:id="rId1"/>
    <p:sldLayoutId id="2147487336" r:id="rId2"/>
    <p:sldLayoutId id="2147487337" r:id="rId3"/>
    <p:sldLayoutId id="2147487338" r:id="rId4"/>
    <p:sldLayoutId id="2147487339" r:id="rId5"/>
    <p:sldLayoutId id="2147487340" r:id="rId6"/>
    <p:sldLayoutId id="2147487341" r:id="rId7"/>
    <p:sldLayoutId id="2147487342" r:id="rId8"/>
    <p:sldLayoutId id="2147487343" r:id="rId9"/>
    <p:sldLayoutId id="2147487344" r:id="rId10"/>
    <p:sldLayoutId id="2147487345" r:id="rId11"/>
    <p:sldLayoutId id="2147487346" r:id="rId12"/>
    <p:sldLayoutId id="2147487347" r:id="rId13"/>
    <p:sldLayoutId id="2147487348" r:id="rId14"/>
    <p:sldLayoutId id="2147487349" r:id="rId15"/>
    <p:sldLayoutId id="2147487350" r:id="rId16"/>
    <p:sldLayoutId id="2147487351" r:id="rId17"/>
    <p:sldLayoutId id="2147487352" r:id="rId18"/>
    <p:sldLayoutId id="2147487353" r:id="rId19"/>
    <p:sldLayoutId id="2147487354" r:id="rId20"/>
    <p:sldLayoutId id="2147487355" r:id="rId21"/>
    <p:sldLayoutId id="2147487356" r:id="rId22"/>
    <p:sldLayoutId id="2147487357" r:id="rId23"/>
    <p:sldLayoutId id="2147487358" r:id="rId24"/>
    <p:sldLayoutId id="2147487359" r:id="rId25"/>
    <p:sldLayoutId id="2147487360" r:id="rId26"/>
    <p:sldLayoutId id="2147487361" r:id="rId27"/>
    <p:sldLayoutId id="2147487362" r:id="rId28"/>
    <p:sldLayoutId id="2147487363" r:id="rId29"/>
    <p:sldLayoutId id="2147487364" r:id="rId30"/>
    <p:sldLayoutId id="2147487365" r:id="rId31"/>
    <p:sldLayoutId id="2147487366" r:id="rId32"/>
    <p:sldLayoutId id="2147487367" r:id="rId33"/>
    <p:sldLayoutId id="2147487368" r:id="rId34"/>
    <p:sldLayoutId id="2147487369" r:id="rId35"/>
    <p:sldLayoutId id="2147487370" r:id="rId36"/>
    <p:sldLayoutId id="2147487371" r:id="rId37"/>
    <p:sldLayoutId id="2147487372" r:id="rId38"/>
    <p:sldLayoutId id="2147487373" r:id="rId39"/>
    <p:sldLayoutId id="2147487374" r:id="rId40"/>
  </p:sldLayoutIdLst>
  <p:hf sldNum="0" hdr="0" dt="0"/>
  <p:txStyles>
    <p:titleStyle>
      <a:lvl1pPr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7F7F7F"/>
          </a:solidFill>
          <a:latin typeface="Arial"/>
          <a:ea typeface="+mj-ea"/>
          <a:cs typeface="Arial"/>
        </a:defRPr>
      </a:lvl1pPr>
      <a:lvl2pPr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7F7F7F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7F7F7F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7F7F7F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12813" rtl="0" eaLnBrk="1" fontAlgn="base" hangingPunct="1">
        <a:spcBef>
          <a:spcPct val="0"/>
        </a:spcBef>
        <a:spcAft>
          <a:spcPct val="0"/>
        </a:spcAft>
        <a:defRPr sz="1600">
          <a:solidFill>
            <a:srgbClr val="7F7F7F"/>
          </a:solidFill>
          <a:latin typeface="Arial" charset="0"/>
          <a:ea typeface="ＭＳ Ｐゴシック" charset="0"/>
          <a:cs typeface="ＭＳ Ｐゴシック" charset="0"/>
        </a:defRPr>
      </a:lvl5pPr>
      <a:lvl6pPr marL="639849" algn="ctr" defTabSz="913121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1279698" algn="ctr" defTabSz="913121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919547" algn="ctr" defTabSz="913121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2559397" algn="ctr" defTabSz="913121" rtl="0" eaLnBrk="1" fontAlgn="base" hangingPunct="1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912813" rtl="0" eaLnBrk="1" fontAlgn="base" hangingPunct="1">
        <a:lnSpc>
          <a:spcPct val="130000"/>
        </a:lnSpc>
        <a:spcBef>
          <a:spcPts val="1200"/>
        </a:spcBef>
        <a:spcAft>
          <a:spcPct val="0"/>
        </a:spcAft>
        <a:defRPr sz="1200">
          <a:solidFill>
            <a:srgbClr val="7F7F7F"/>
          </a:solidFill>
          <a:latin typeface="Arial"/>
          <a:ea typeface="+mn-ea"/>
          <a:cs typeface="Arial"/>
        </a:defRPr>
      </a:lvl1pPr>
      <a:lvl2pPr marL="347663" indent="-111125" algn="l" defTabSz="912813" rtl="0" eaLnBrk="1" fontAlgn="base" hangingPunct="1">
        <a:lnSpc>
          <a:spcPct val="130000"/>
        </a:lnSpc>
        <a:spcBef>
          <a:spcPts val="1200"/>
        </a:spcBef>
        <a:spcAft>
          <a:spcPct val="0"/>
        </a:spcAft>
        <a:buChar char="–"/>
        <a:defRPr sz="1100">
          <a:solidFill>
            <a:srgbClr val="7F7F7F"/>
          </a:solidFill>
          <a:latin typeface="Arial"/>
          <a:ea typeface="+mn-ea"/>
          <a:cs typeface="Arial"/>
        </a:defRPr>
      </a:lvl2pPr>
      <a:lvl3pPr marL="519113" indent="-109538" algn="l" defTabSz="912813" rtl="0" eaLnBrk="1" fontAlgn="base" hangingPunct="1">
        <a:lnSpc>
          <a:spcPct val="130000"/>
        </a:lnSpc>
        <a:spcBef>
          <a:spcPts val="1200"/>
        </a:spcBef>
        <a:spcAft>
          <a:spcPct val="0"/>
        </a:spcAft>
        <a:buChar char="•"/>
        <a:defRPr sz="1100">
          <a:solidFill>
            <a:srgbClr val="7F7F7F"/>
          </a:solidFill>
          <a:latin typeface="Arial"/>
          <a:ea typeface="+mn-ea"/>
          <a:cs typeface="Arial"/>
        </a:defRPr>
      </a:lvl3pPr>
      <a:lvl4pPr marL="690563" indent="-115888" algn="l" defTabSz="912813" rtl="0" eaLnBrk="1" fontAlgn="base" hangingPunct="1">
        <a:lnSpc>
          <a:spcPct val="130000"/>
        </a:lnSpc>
        <a:spcBef>
          <a:spcPts val="1200"/>
        </a:spcBef>
        <a:spcAft>
          <a:spcPct val="0"/>
        </a:spcAft>
        <a:buChar char="–"/>
        <a:defRPr sz="1100">
          <a:solidFill>
            <a:srgbClr val="7F7F7F"/>
          </a:solidFill>
          <a:latin typeface="Arial"/>
          <a:ea typeface="+mn-ea"/>
          <a:cs typeface="Arial"/>
        </a:defRPr>
      </a:lvl4pPr>
      <a:lvl5pPr marL="914400" indent="-168275" algn="l" defTabSz="912813" rtl="0" eaLnBrk="1" fontAlgn="base" hangingPunct="1">
        <a:lnSpc>
          <a:spcPct val="130000"/>
        </a:lnSpc>
        <a:spcBef>
          <a:spcPts val="1200"/>
        </a:spcBef>
        <a:spcAft>
          <a:spcPct val="0"/>
        </a:spcAft>
        <a:buChar char="»"/>
        <a:defRPr sz="1100">
          <a:solidFill>
            <a:srgbClr val="7F7F7F"/>
          </a:solidFill>
          <a:latin typeface="Arial"/>
          <a:ea typeface="+mn-ea"/>
          <a:cs typeface="Arial"/>
        </a:defRPr>
      </a:lvl5pPr>
      <a:lvl6pPr marL="2734911" indent="-228834" algn="l" defTabSz="91312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374763" indent="-228834" algn="l" defTabSz="91312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4014613" indent="-228834" algn="l" defTabSz="91312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654462" indent="-228834" algn="l" defTabSz="913121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49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698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547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397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246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098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8947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8796" algn="l" defTabSz="639849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itchFamily="34" charset="0"/>
            </a:endParaRPr>
          </a:p>
          <a:p>
            <a:pPr lvl="8" algn="ctr"/>
            <a:endParaRPr lang="en-US" sz="3200" dirty="0">
              <a:solidFill>
                <a:schemeClr val="bg1"/>
              </a:solidFill>
              <a:latin typeface="+mj-lt"/>
            </a:endParaRPr>
          </a:p>
          <a:p>
            <a:pPr lvl="8" algn="ctr"/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+mj-lt"/>
              </a:rPr>
              <a:t>OrderPlace</a:t>
            </a:r>
            <a:r>
              <a:rPr lang="en-US" sz="3200" dirty="0">
                <a:solidFill>
                  <a:schemeClr val="bg1"/>
                </a:solidFill>
                <a:latin typeface="+mj-lt"/>
              </a:rPr>
              <a:t> Buyer’s Guide</a:t>
            </a:r>
          </a:p>
          <a:p>
            <a:pPr lvl="8" algn="ctr"/>
            <a:endParaRPr lang="en-US" sz="2400" dirty="0">
              <a:solidFill>
                <a:schemeClr val="bg1"/>
              </a:solidFill>
              <a:latin typeface="+mj-lt"/>
            </a:endParaRPr>
          </a:p>
          <a:p>
            <a:endParaRPr lang="en-US" sz="2800" dirty="0">
              <a:latin typeface="Arial" pitchFamily="34" charset="0"/>
            </a:endParaRPr>
          </a:p>
          <a:p>
            <a:endParaRPr lang="en-US" sz="2800" dirty="0">
              <a:latin typeface="Arial" pitchFamily="34" charset="0"/>
            </a:endParaRPr>
          </a:p>
          <a:p>
            <a:endParaRPr lang="en-US" sz="28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9400" y="4410074"/>
            <a:ext cx="40862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If you encounter any issues processing and placing your order, please contact </a:t>
            </a:r>
            <a:r>
              <a:rPr lang="en-US" sz="1600" b="1" dirty="0">
                <a:solidFill>
                  <a:schemeClr val="bg1"/>
                </a:solidFill>
              </a:rPr>
              <a:t>OrderPlace</a:t>
            </a:r>
            <a:r>
              <a:rPr lang="en-US" sz="1600" dirty="0">
                <a:solidFill>
                  <a:schemeClr val="bg1"/>
                </a:solidFill>
              </a:rPr>
              <a:t> Support Team at (877) 772-5555 (7am-5 pm EST M-F), or OrderPlace Support at OrderPlace@hermanmiller.com.  </a:t>
            </a:r>
          </a:p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Or call:</a:t>
            </a:r>
          </a:p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bg1"/>
                </a:solidFill>
              </a:rPr>
              <a:t>1-877-772-5555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6442" y="492369"/>
            <a:ext cx="538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/>
              <a:t>OrderPlace</a:t>
            </a:r>
            <a:r>
              <a:rPr lang="en-US" sz="2400" dirty="0"/>
              <a:t> User Guide Contents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3418" y="954034"/>
            <a:ext cx="4229735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hlinkClick r:id="rId2" action="ppaction://hlinksldjump"/>
              </a:rPr>
              <a:t>Buyer’s Home Page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>
                <a:hlinkClick r:id="rId3" action="ppaction://hlinksldjump"/>
              </a:rPr>
              <a:t>Product List Page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>
                <a:hlinkClick r:id="rId4" action="ppaction://hlinksldjump"/>
              </a:rPr>
              <a:t>Product Detail Page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>
                <a:hlinkClick r:id="rId5" action="ppaction://hlinksldjump"/>
              </a:rPr>
              <a:t>Product Configurator Page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dirty="0">
                <a:hlinkClick r:id="rId6" action="ppaction://hlinksldjump"/>
              </a:rPr>
              <a:t>Shopping Cart</a:t>
            </a:r>
            <a:endParaRPr lang="en-US" sz="1400" dirty="0"/>
          </a:p>
          <a:p>
            <a:pPr>
              <a:lnSpc>
                <a:spcPct val="150000"/>
              </a:lnSpc>
            </a:pPr>
            <a:r>
              <a:rPr lang="en-US" sz="1400" u="sng" dirty="0">
                <a:solidFill>
                  <a:schemeClr val="accent5">
                    <a:lumMod val="50000"/>
                  </a:schemeClr>
                </a:solidFill>
                <a:hlinkClick r:id="rId7" action="ppaction://hlinksldjump"/>
              </a:rPr>
              <a:t>Confirmation Email</a:t>
            </a:r>
            <a:endParaRPr lang="en-US" sz="1400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1400" u="sng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1400" dirty="0"/>
          </a:p>
          <a:p>
            <a:pPr>
              <a:lnSpc>
                <a:spcPct val="200000"/>
              </a:lnSpc>
            </a:pPr>
            <a:endParaRPr lang="en-US" sz="1400" dirty="0"/>
          </a:p>
          <a:p>
            <a:pPr>
              <a:lnSpc>
                <a:spcPct val="200000"/>
              </a:lnSpc>
            </a:pPr>
            <a:endParaRPr lang="en-US" sz="1400" dirty="0"/>
          </a:p>
          <a:p>
            <a:pPr>
              <a:lnSpc>
                <a:spcPct val="200000"/>
              </a:lnSpc>
            </a:pPr>
            <a:endParaRPr lang="en-US" sz="1400" dirty="0"/>
          </a:p>
          <a:p>
            <a:pPr>
              <a:lnSpc>
                <a:spcPct val="200000"/>
              </a:lnSpc>
            </a:pPr>
            <a:endParaRPr lang="en-US" sz="1400" dirty="0"/>
          </a:p>
          <a:p>
            <a:pPr algn="ctr">
              <a:lnSpc>
                <a:spcPct val="200000"/>
              </a:lnSpc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7024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240937" y="1707728"/>
            <a:ext cx="1705169" cy="273610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Saved orders and account information are a click away.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Select a product category.</a:t>
            </a:r>
            <a:endParaRPr kumimoji="0" lang="en-US" sz="1600" b="0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Search features and helpful links make finding information easy.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14513" y="119852"/>
            <a:ext cx="538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Buyer’s Home Page</a:t>
            </a:r>
          </a:p>
        </p:txBody>
      </p:sp>
      <p:sp>
        <p:nvSpPr>
          <p:cNvPr id="31" name="TextBox 30">
            <a:hlinkClick r:id="rId3" action="ppaction://hlinksldjump"/>
          </p:cNvPr>
          <p:cNvSpPr txBox="1"/>
          <p:nvPr/>
        </p:nvSpPr>
        <p:spPr>
          <a:xfrm>
            <a:off x="7416800" y="6595534"/>
            <a:ext cx="172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3" action="ppaction://hlinksldjump"/>
              </a:rPr>
              <a:t>Return to Contents Slide</a:t>
            </a:r>
            <a:endParaRPr lang="en-US" sz="1050" dirty="0"/>
          </a:p>
        </p:txBody>
      </p:sp>
      <p:grpSp>
        <p:nvGrpSpPr>
          <p:cNvPr id="4" name="Group 3"/>
          <p:cNvGrpSpPr/>
          <p:nvPr/>
        </p:nvGrpSpPr>
        <p:grpSpPr>
          <a:xfrm>
            <a:off x="1999447" y="731686"/>
            <a:ext cx="5983226" cy="5690885"/>
            <a:chOff x="1999447" y="731686"/>
            <a:chExt cx="5983226" cy="569088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99447" y="731686"/>
              <a:ext cx="5983226" cy="5690885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 bwMode="auto">
            <a:xfrm>
              <a:off x="4200144" y="731686"/>
              <a:ext cx="1511808" cy="201002"/>
            </a:xfrm>
            <a:prstGeom prst="rect">
              <a:avLst/>
            </a:prstGeom>
            <a:noFill/>
            <a:ln w="19050" cap="flat" cmpd="sng" algn="ctr">
              <a:solidFill>
                <a:srgbClr val="3232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907024" y="984587"/>
              <a:ext cx="914400" cy="201002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5779008" y="3577128"/>
              <a:ext cx="1511808" cy="1433784"/>
            </a:xfrm>
            <a:prstGeom prst="rect">
              <a:avLst/>
            </a:prstGeom>
            <a:noFill/>
            <a:ln w="19050" cap="flat" cmpd="sng" algn="ctr">
              <a:solidFill>
                <a:srgbClr val="3232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7403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78917" y="1661160"/>
            <a:ext cx="1957138" cy="28659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Sorting organizes products by preference (sort order and number of items per page).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Buyers can select preapproved product lines.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4513" y="119852"/>
            <a:ext cx="538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Product List Page – Catalog Orders</a:t>
            </a:r>
          </a:p>
        </p:txBody>
      </p:sp>
      <p:sp>
        <p:nvSpPr>
          <p:cNvPr id="14" name="TextBox 13">
            <a:hlinkClick r:id="rId2" action="ppaction://hlinksldjump"/>
          </p:cNvPr>
          <p:cNvSpPr txBox="1"/>
          <p:nvPr/>
        </p:nvSpPr>
        <p:spPr>
          <a:xfrm>
            <a:off x="7416800" y="6595534"/>
            <a:ext cx="172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2" action="ppaction://hlinksldjump"/>
              </a:rPr>
              <a:t>Return to Contents Slide</a:t>
            </a:r>
            <a:endParaRPr lang="en-US" sz="10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6055" y="729828"/>
            <a:ext cx="6487204" cy="586570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18660" y="1866900"/>
            <a:ext cx="3307080" cy="3398520"/>
            <a:chOff x="4518660" y="1866900"/>
            <a:chExt cx="3307080" cy="3398520"/>
          </a:xfrm>
        </p:grpSpPr>
        <p:sp>
          <p:nvSpPr>
            <p:cNvPr id="2" name="Rectangle 1"/>
            <p:cNvSpPr/>
            <p:nvPr/>
          </p:nvSpPr>
          <p:spPr bwMode="auto">
            <a:xfrm>
              <a:off x="4518660" y="1866900"/>
              <a:ext cx="929640" cy="48006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4518660" y="2377440"/>
              <a:ext cx="3307080" cy="288798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2179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152400" y="1935480"/>
            <a:ext cx="1996168" cy="32375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Buyers can use the Product Configurator.</a:t>
            </a:r>
          </a:p>
          <a:p>
            <a:endParaRPr lang="en-US" sz="1600" dirty="0"/>
          </a:p>
          <a:p>
            <a:r>
              <a:rPr lang="en-US" sz="1600" dirty="0"/>
              <a:t>Product Information is easily available.</a:t>
            </a:r>
          </a:p>
          <a:p>
            <a:endParaRPr lang="en-US" sz="1600" dirty="0"/>
          </a:p>
          <a:p>
            <a:r>
              <a:rPr lang="en-US" sz="1600" dirty="0"/>
              <a:t>Help provides assistance when needed.</a:t>
            </a: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4513" y="243323"/>
            <a:ext cx="538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Product Detail Page</a:t>
            </a:r>
          </a:p>
        </p:txBody>
      </p:sp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7416800" y="6595534"/>
            <a:ext cx="172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2" action="ppaction://hlinksldjump"/>
              </a:rPr>
              <a:t>Return to Contents Slide</a:t>
            </a:r>
            <a:endParaRPr lang="en-US" sz="1050" dirty="0"/>
          </a:p>
        </p:txBody>
      </p:sp>
      <p:grpSp>
        <p:nvGrpSpPr>
          <p:cNvPr id="4" name="Group 3"/>
          <p:cNvGrpSpPr/>
          <p:nvPr/>
        </p:nvGrpSpPr>
        <p:grpSpPr>
          <a:xfrm>
            <a:off x="2344024" y="947706"/>
            <a:ext cx="6121246" cy="5142009"/>
            <a:chOff x="2495747" y="1051401"/>
            <a:chExt cx="5943600" cy="5005705"/>
          </a:xfrm>
        </p:grpSpPr>
        <p:pic>
          <p:nvPicPr>
            <p:cNvPr id="8" name="Picture 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495747" y="1051401"/>
              <a:ext cx="5943600" cy="500570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3083164" y="2120158"/>
              <a:ext cx="2232660" cy="266700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70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83821" y="271775"/>
            <a:ext cx="8375787" cy="5125360"/>
            <a:chOff x="-95387" y="141148"/>
            <a:chExt cx="8375787" cy="4967948"/>
          </a:xfrm>
        </p:grpSpPr>
        <p:sp>
          <p:nvSpPr>
            <p:cNvPr id="5" name="Rectangle 4"/>
            <p:cNvSpPr/>
            <p:nvPr/>
          </p:nvSpPr>
          <p:spPr bwMode="auto">
            <a:xfrm>
              <a:off x="-95387" y="1514121"/>
              <a:ext cx="1681300" cy="3594975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The Product Configurator enables buyers to view configured product images.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Select pre-specified options.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Add quantity.</a:t>
              </a: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  <a:p>
              <a:pPr marL="0" marR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rPr>
                <a:t>Review contract pricing.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708911" y="2898104"/>
              <a:ext cx="1571489" cy="257814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46304" y="141148"/>
              <a:ext cx="53815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Product Configurator Page</a:t>
              </a:r>
            </a:p>
          </p:txBody>
        </p:sp>
      </p:grpSp>
      <p:sp>
        <p:nvSpPr>
          <p:cNvPr id="19" name="TextBox 18">
            <a:hlinkClick r:id="rId2" action="ppaction://hlinksldjump"/>
          </p:cNvPr>
          <p:cNvSpPr txBox="1"/>
          <p:nvPr/>
        </p:nvSpPr>
        <p:spPr>
          <a:xfrm>
            <a:off x="7416800" y="6595534"/>
            <a:ext cx="172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2" action="ppaction://hlinksldjump"/>
              </a:rPr>
              <a:t>Return to Contents Slide</a:t>
            </a:r>
            <a:endParaRPr lang="en-US" sz="1050" dirty="0"/>
          </a:p>
        </p:txBody>
      </p:sp>
      <p:grpSp>
        <p:nvGrpSpPr>
          <p:cNvPr id="6" name="Group 5"/>
          <p:cNvGrpSpPr/>
          <p:nvPr/>
        </p:nvGrpSpPr>
        <p:grpSpPr>
          <a:xfrm>
            <a:off x="2236470" y="1192417"/>
            <a:ext cx="5943600" cy="5005705"/>
            <a:chOff x="2236470" y="1192417"/>
            <a:chExt cx="5943600" cy="5005705"/>
          </a:xfrm>
        </p:grpSpPr>
        <p:pic>
          <p:nvPicPr>
            <p:cNvPr id="9" name="Picture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236470" y="1192417"/>
              <a:ext cx="5943600" cy="500570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2834639" y="2554663"/>
              <a:ext cx="4659669" cy="3478491"/>
            </a:xfrm>
            <a:prstGeom prst="rect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5844619" y="2601798"/>
              <a:ext cx="1480008" cy="754145"/>
            </a:xfrm>
            <a:prstGeom prst="rect">
              <a:avLst/>
            </a:prstGeom>
            <a:noFill/>
            <a:ln w="19050" cap="flat" cmpd="sng" algn="ctr">
              <a:solidFill>
                <a:srgbClr val="FF09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2099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94341" y="1731751"/>
            <a:ext cx="1525632" cy="31623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Buyers can review 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product(s) in the Shopping </a:t>
            </a: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</a:t>
            </a: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art.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Changes can be made.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After reviewing, the buyer clicks Check Out or Return to eProcurement system.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950789" y="1716026"/>
            <a:ext cx="3624544" cy="6734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7197213" y="4225413"/>
            <a:ext cx="870155" cy="12513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6304" y="126354"/>
            <a:ext cx="538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Shopping Cart</a:t>
            </a: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7416800" y="6595534"/>
            <a:ext cx="172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2" action="ppaction://hlinksldjump"/>
              </a:rPr>
              <a:t>Return to Contents Slide</a:t>
            </a:r>
            <a:endParaRPr lang="en-US" sz="105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9973" y="808915"/>
            <a:ext cx="7336036" cy="52217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563138" y="1753734"/>
            <a:ext cx="5641795" cy="293979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85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51754" y="1898744"/>
            <a:ext cx="2056856" cy="32811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Buyer receives a confirmation email with details of the order.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Order goes through requisition and approval process in eProcurement System.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Electronic PO is sent to Pigott for processing.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059606" y="3134436"/>
            <a:ext cx="787021" cy="4048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1396" y="124649"/>
            <a:ext cx="5381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Confirmation Email</a:t>
            </a: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7416800" y="6595534"/>
            <a:ext cx="1727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hlinkClick r:id="rId4" action="ppaction://hlinksldjump"/>
              </a:rPr>
              <a:t>Return to Contents Slide</a:t>
            </a:r>
            <a:endParaRPr lang="en-US" sz="105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07054"/>
              </p:ext>
            </p:extLst>
          </p:nvPr>
        </p:nvGraphicFramePr>
        <p:xfrm>
          <a:off x="2862191" y="678397"/>
          <a:ext cx="3984436" cy="5416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Document" r:id="rId5" imgW="5994282" imgH="8149115" progId="Word.Document.12">
                  <p:embed/>
                </p:oleObj>
              </mc:Choice>
              <mc:Fallback>
                <p:oleObj name="Document" r:id="rId5" imgW="5994282" imgH="81491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62191" y="678397"/>
                        <a:ext cx="3984436" cy="5416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2805629" y="1517715"/>
            <a:ext cx="3984436" cy="381029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0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8342" y="1238097"/>
            <a:ext cx="519296" cy="109312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>
              <a:spcBef>
                <a:spcPts val="61"/>
              </a:spcBef>
            </a:pPr>
            <a:r>
              <a:rPr sz="659" b="1" spc="16" dirty="0">
                <a:solidFill>
                  <a:srgbClr val="231F20"/>
                </a:solidFill>
                <a:latin typeface="MetaOT-Bold"/>
                <a:cs typeface="MetaOT-Bold"/>
              </a:rPr>
              <a:t>ORDERPLACE</a:t>
            </a:r>
            <a:endParaRPr sz="659" dirty="0">
              <a:latin typeface="MetaOT-Bold"/>
              <a:cs typeface="MetaOT-Bold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4064" y="1964544"/>
            <a:ext cx="1897828" cy="381105"/>
          </a:xfrm>
          <a:prstGeom prst="rect">
            <a:avLst/>
          </a:prstGeom>
        </p:spPr>
        <p:txBody>
          <a:bodyPr vert="horz" wrap="square" lIns="0" tIns="6642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5776">
              <a:spcBef>
                <a:spcPts val="52"/>
              </a:spcBef>
            </a:pPr>
            <a:r>
              <a:rPr sz="2433" b="1" spc="-45" dirty="0">
                <a:solidFill>
                  <a:srgbClr val="231F20"/>
                </a:solidFill>
                <a:latin typeface="MetaOT-Black"/>
                <a:cs typeface="MetaOT-Black"/>
              </a:rPr>
              <a:t>Quoting</a:t>
            </a:r>
            <a:r>
              <a:rPr sz="2433" b="1" spc="-34" dirty="0">
                <a:solidFill>
                  <a:srgbClr val="231F20"/>
                </a:solidFill>
                <a:latin typeface="MetaOT-Black"/>
                <a:cs typeface="MetaOT-Black"/>
              </a:rPr>
              <a:t> </a:t>
            </a:r>
            <a:r>
              <a:rPr sz="2433" b="1" spc="-48" dirty="0">
                <a:solidFill>
                  <a:srgbClr val="231F20"/>
                </a:solidFill>
                <a:latin typeface="MetaOT-Black"/>
                <a:cs typeface="MetaOT-Black"/>
              </a:rPr>
              <a:t>Tools</a:t>
            </a:r>
            <a:endParaRPr sz="2433" dirty="0">
              <a:latin typeface="MetaOT-Black"/>
              <a:cs typeface="MetaOT-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064" y="2478260"/>
            <a:ext cx="2036461" cy="3130919"/>
          </a:xfrm>
          <a:prstGeom prst="rect">
            <a:avLst/>
          </a:prstGeom>
        </p:spPr>
        <p:txBody>
          <a:bodyPr vert="horz" wrap="square" lIns="0" tIns="5776" rIns="0" bIns="0" rtlCol="0">
            <a:spAutoFit/>
          </a:bodyPr>
          <a:lstStyle/>
          <a:p>
            <a:pPr marL="110609" marR="2310" indent="-104833">
              <a:lnSpc>
                <a:spcPct val="118700"/>
              </a:lnSpc>
              <a:spcBef>
                <a:spcPts val="45"/>
              </a:spcBef>
              <a:buChar char="•"/>
              <a:tabLst>
                <a:tab pos="110898" algn="l"/>
              </a:tabLst>
            </a:pPr>
            <a:r>
              <a:rPr lang="en-US" sz="1319" spc="-20" dirty="0">
                <a:solidFill>
                  <a:srgbClr val="231F20"/>
                </a:solidFill>
                <a:latin typeface="MetaOT-Thin"/>
                <a:cs typeface="MetaOT-Thin"/>
              </a:rPr>
              <a:t>Your Dealer sales team can upload a quote to the catalog for you.  First, if you have never accessed the catalog please do so in order for your credentials to be available to your Dealer.  </a:t>
            </a:r>
            <a:r>
              <a:rPr lang="en-US" sz="1319" spc="-20" dirty="0" err="1">
                <a:solidFill>
                  <a:srgbClr val="231F20"/>
                </a:solidFill>
                <a:latin typeface="MetaOT-Thin"/>
                <a:cs typeface="MetaOT-Thin"/>
              </a:rPr>
              <a:t>OrderPlace</a:t>
            </a:r>
            <a:r>
              <a:rPr lang="en-US" sz="1319" spc="-20" dirty="0">
                <a:solidFill>
                  <a:srgbClr val="231F20"/>
                </a:solidFill>
                <a:latin typeface="MetaOT-Thin"/>
                <a:cs typeface="MetaOT-Thin"/>
              </a:rPr>
              <a:t> will notify you when the quote is available; simply punchout to the catalog and pull your quote into a shopping cart.</a:t>
            </a:r>
          </a:p>
          <a:p>
            <a:pPr marL="110609" marR="2310" indent="-104833">
              <a:lnSpc>
                <a:spcPct val="118700"/>
              </a:lnSpc>
              <a:spcBef>
                <a:spcPts val="45"/>
              </a:spcBef>
              <a:buChar char="•"/>
              <a:tabLst>
                <a:tab pos="110898" algn="l"/>
              </a:tabLst>
            </a:pPr>
            <a:endParaRPr lang="en-US" sz="1319" spc="-20" dirty="0">
              <a:solidFill>
                <a:srgbClr val="231F20"/>
              </a:solidFill>
              <a:latin typeface="MetaOT-Thin"/>
              <a:cs typeface="MetaOT-Thi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12406" y="3024486"/>
            <a:ext cx="3344232" cy="0"/>
          </a:xfrm>
          <a:custGeom>
            <a:avLst/>
            <a:gdLst/>
            <a:ahLst/>
            <a:cxnLst/>
            <a:rect l="l" t="t" r="r" b="b"/>
            <a:pathLst>
              <a:path w="7352665">
                <a:moveTo>
                  <a:pt x="0" y="0"/>
                </a:moveTo>
                <a:lnTo>
                  <a:pt x="7352625" y="0"/>
                </a:lnTo>
              </a:path>
            </a:pathLst>
          </a:custGeom>
          <a:ln w="5079">
            <a:solidFill>
              <a:srgbClr val="EF3E23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9" name="object 9"/>
          <p:cNvSpPr/>
          <p:nvPr/>
        </p:nvSpPr>
        <p:spPr>
          <a:xfrm>
            <a:off x="4817176" y="3026797"/>
            <a:ext cx="3339611" cy="0"/>
          </a:xfrm>
          <a:custGeom>
            <a:avLst/>
            <a:gdLst/>
            <a:ahLst/>
            <a:cxnLst/>
            <a:rect l="l" t="t" r="r" b="b"/>
            <a:pathLst>
              <a:path w="7342505">
                <a:moveTo>
                  <a:pt x="0" y="0"/>
                </a:moveTo>
                <a:lnTo>
                  <a:pt x="7342138" y="0"/>
                </a:lnTo>
              </a:path>
            </a:pathLst>
          </a:custGeom>
          <a:ln w="5079">
            <a:solidFill>
              <a:srgbClr val="EF3E23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10" name="object 10"/>
          <p:cNvSpPr/>
          <p:nvPr/>
        </p:nvSpPr>
        <p:spPr>
          <a:xfrm>
            <a:off x="7083382" y="3577228"/>
            <a:ext cx="1026173" cy="0"/>
          </a:xfrm>
          <a:custGeom>
            <a:avLst/>
            <a:gdLst/>
            <a:ahLst/>
            <a:cxnLst/>
            <a:rect l="l" t="t" r="r" b="b"/>
            <a:pathLst>
              <a:path w="2256155">
                <a:moveTo>
                  <a:pt x="0" y="0"/>
                </a:moveTo>
                <a:lnTo>
                  <a:pt x="2255812" y="0"/>
                </a:lnTo>
              </a:path>
            </a:pathLst>
          </a:custGeom>
          <a:ln w="11429">
            <a:solidFill>
              <a:srgbClr val="EF3E23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11" name="object 11"/>
          <p:cNvSpPr/>
          <p:nvPr/>
        </p:nvSpPr>
        <p:spPr>
          <a:xfrm>
            <a:off x="7085766" y="3078438"/>
            <a:ext cx="0" cy="496191"/>
          </a:xfrm>
          <a:custGeom>
            <a:avLst/>
            <a:gdLst/>
            <a:ahLst/>
            <a:cxnLst/>
            <a:rect l="l" t="t" r="r" b="b"/>
            <a:pathLst>
              <a:path h="1090929">
                <a:moveTo>
                  <a:pt x="0" y="0"/>
                </a:moveTo>
                <a:lnTo>
                  <a:pt x="0" y="1090930"/>
                </a:lnTo>
              </a:path>
            </a:pathLst>
          </a:custGeom>
          <a:ln w="10487">
            <a:solidFill>
              <a:srgbClr val="EF3E23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12" name="object 12"/>
          <p:cNvSpPr/>
          <p:nvPr/>
        </p:nvSpPr>
        <p:spPr>
          <a:xfrm>
            <a:off x="7083382" y="3074972"/>
            <a:ext cx="1026173" cy="0"/>
          </a:xfrm>
          <a:custGeom>
            <a:avLst/>
            <a:gdLst/>
            <a:ahLst/>
            <a:cxnLst/>
            <a:rect l="l" t="t" r="r" b="b"/>
            <a:pathLst>
              <a:path w="2256155">
                <a:moveTo>
                  <a:pt x="0" y="0"/>
                </a:moveTo>
                <a:lnTo>
                  <a:pt x="2255812" y="0"/>
                </a:lnTo>
              </a:path>
            </a:pathLst>
          </a:custGeom>
          <a:ln w="5079">
            <a:solidFill>
              <a:srgbClr val="EF3E23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13" name="object 13"/>
          <p:cNvSpPr/>
          <p:nvPr/>
        </p:nvSpPr>
        <p:spPr>
          <a:xfrm>
            <a:off x="8107010" y="3078438"/>
            <a:ext cx="0" cy="496191"/>
          </a:xfrm>
          <a:custGeom>
            <a:avLst/>
            <a:gdLst/>
            <a:ahLst/>
            <a:cxnLst/>
            <a:rect l="l" t="t" r="r" b="b"/>
            <a:pathLst>
              <a:path h="1090929">
                <a:moveTo>
                  <a:pt x="0" y="0"/>
                </a:moveTo>
                <a:lnTo>
                  <a:pt x="0" y="1090930"/>
                </a:lnTo>
              </a:path>
            </a:pathLst>
          </a:custGeom>
          <a:ln w="10497">
            <a:solidFill>
              <a:srgbClr val="EF3E23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14" name="object 14"/>
          <p:cNvSpPr/>
          <p:nvPr/>
        </p:nvSpPr>
        <p:spPr>
          <a:xfrm>
            <a:off x="7088151" y="3077282"/>
            <a:ext cx="1021263" cy="0"/>
          </a:xfrm>
          <a:custGeom>
            <a:avLst/>
            <a:gdLst/>
            <a:ahLst/>
            <a:cxnLst/>
            <a:rect l="l" t="t" r="r" b="b"/>
            <a:pathLst>
              <a:path w="2245359">
                <a:moveTo>
                  <a:pt x="0" y="0"/>
                </a:moveTo>
                <a:lnTo>
                  <a:pt x="2245324" y="0"/>
                </a:lnTo>
              </a:path>
            </a:pathLst>
          </a:custGeom>
          <a:ln w="5079">
            <a:solidFill>
              <a:srgbClr val="EF3E23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15" name="object 15"/>
          <p:cNvSpPr/>
          <p:nvPr/>
        </p:nvSpPr>
        <p:spPr>
          <a:xfrm>
            <a:off x="4814791" y="3027878"/>
            <a:ext cx="0" cy="1603521"/>
          </a:xfrm>
          <a:custGeom>
            <a:avLst/>
            <a:gdLst/>
            <a:ahLst/>
            <a:cxnLst/>
            <a:rect l="l" t="t" r="r" b="b"/>
            <a:pathLst>
              <a:path h="3525520">
                <a:moveTo>
                  <a:pt x="0" y="0"/>
                </a:moveTo>
                <a:lnTo>
                  <a:pt x="0" y="3525520"/>
                </a:lnTo>
              </a:path>
            </a:pathLst>
          </a:custGeom>
          <a:ln w="104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16" name="object 16"/>
          <p:cNvSpPr/>
          <p:nvPr/>
        </p:nvSpPr>
        <p:spPr>
          <a:xfrm>
            <a:off x="4812405" y="3025567"/>
            <a:ext cx="3344232" cy="0"/>
          </a:xfrm>
          <a:custGeom>
            <a:avLst/>
            <a:gdLst/>
            <a:ahLst/>
            <a:cxnLst/>
            <a:rect l="l" t="t" r="r" b="b"/>
            <a:pathLst>
              <a:path w="7352665">
                <a:moveTo>
                  <a:pt x="0" y="0"/>
                </a:moveTo>
                <a:lnTo>
                  <a:pt x="7352625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17" name="object 17"/>
          <p:cNvSpPr/>
          <p:nvPr/>
        </p:nvSpPr>
        <p:spPr>
          <a:xfrm>
            <a:off x="8154234" y="3028022"/>
            <a:ext cx="0" cy="1603521"/>
          </a:xfrm>
          <a:custGeom>
            <a:avLst/>
            <a:gdLst/>
            <a:ahLst/>
            <a:cxnLst/>
            <a:rect l="l" t="t" r="r" b="b"/>
            <a:pathLst>
              <a:path h="3525520">
                <a:moveTo>
                  <a:pt x="0" y="0"/>
                </a:moveTo>
                <a:lnTo>
                  <a:pt x="0" y="3524897"/>
                </a:lnTo>
              </a:path>
            </a:pathLst>
          </a:custGeom>
          <a:ln w="104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18" name="object 18"/>
          <p:cNvSpPr/>
          <p:nvPr/>
        </p:nvSpPr>
        <p:spPr>
          <a:xfrm>
            <a:off x="4814791" y="3027878"/>
            <a:ext cx="0" cy="1603521"/>
          </a:xfrm>
          <a:custGeom>
            <a:avLst/>
            <a:gdLst/>
            <a:ahLst/>
            <a:cxnLst/>
            <a:rect l="l" t="t" r="r" b="b"/>
            <a:pathLst>
              <a:path h="3525520">
                <a:moveTo>
                  <a:pt x="0" y="0"/>
                </a:moveTo>
                <a:lnTo>
                  <a:pt x="0" y="3525520"/>
                </a:lnTo>
              </a:path>
            </a:pathLst>
          </a:custGeom>
          <a:ln w="10487">
            <a:solidFill>
              <a:srgbClr val="EF3E23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19" name="object 19"/>
          <p:cNvSpPr/>
          <p:nvPr/>
        </p:nvSpPr>
        <p:spPr>
          <a:xfrm>
            <a:off x="4812405" y="3025567"/>
            <a:ext cx="3344232" cy="0"/>
          </a:xfrm>
          <a:custGeom>
            <a:avLst/>
            <a:gdLst/>
            <a:ahLst/>
            <a:cxnLst/>
            <a:rect l="l" t="t" r="r" b="b"/>
            <a:pathLst>
              <a:path w="7352665">
                <a:moveTo>
                  <a:pt x="0" y="0"/>
                </a:moveTo>
                <a:lnTo>
                  <a:pt x="7352625" y="0"/>
                </a:lnTo>
              </a:path>
            </a:pathLst>
          </a:custGeom>
          <a:ln w="10159">
            <a:solidFill>
              <a:srgbClr val="EF3E23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20" name="object 20"/>
          <p:cNvSpPr/>
          <p:nvPr/>
        </p:nvSpPr>
        <p:spPr>
          <a:xfrm>
            <a:off x="8154234" y="3028022"/>
            <a:ext cx="0" cy="1603521"/>
          </a:xfrm>
          <a:custGeom>
            <a:avLst/>
            <a:gdLst/>
            <a:ahLst/>
            <a:cxnLst/>
            <a:rect l="l" t="t" r="r" b="b"/>
            <a:pathLst>
              <a:path h="3525520">
                <a:moveTo>
                  <a:pt x="0" y="0"/>
                </a:moveTo>
                <a:lnTo>
                  <a:pt x="0" y="3524897"/>
                </a:lnTo>
              </a:path>
            </a:pathLst>
          </a:custGeom>
          <a:ln w="10487">
            <a:solidFill>
              <a:srgbClr val="EF3E23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21" name="object 21"/>
          <p:cNvSpPr/>
          <p:nvPr/>
        </p:nvSpPr>
        <p:spPr>
          <a:xfrm>
            <a:off x="7083380" y="3577442"/>
            <a:ext cx="1026173" cy="0"/>
          </a:xfrm>
          <a:custGeom>
            <a:avLst/>
            <a:gdLst/>
            <a:ahLst/>
            <a:cxnLst/>
            <a:rect l="l" t="t" r="r" b="b"/>
            <a:pathLst>
              <a:path w="2256155">
                <a:moveTo>
                  <a:pt x="0" y="0"/>
                </a:moveTo>
                <a:lnTo>
                  <a:pt x="2255812" y="0"/>
                </a:lnTo>
              </a:path>
            </a:pathLst>
          </a:custGeom>
          <a:ln w="1015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22" name="object 22"/>
          <p:cNvSpPr/>
          <p:nvPr/>
        </p:nvSpPr>
        <p:spPr>
          <a:xfrm>
            <a:off x="7085765" y="3078363"/>
            <a:ext cx="0" cy="496768"/>
          </a:xfrm>
          <a:custGeom>
            <a:avLst/>
            <a:gdLst/>
            <a:ahLst/>
            <a:cxnLst/>
            <a:rect l="l" t="t" r="r" b="b"/>
            <a:pathLst>
              <a:path h="1092200">
                <a:moveTo>
                  <a:pt x="0" y="0"/>
                </a:moveTo>
                <a:lnTo>
                  <a:pt x="0" y="1092200"/>
                </a:lnTo>
              </a:path>
            </a:pathLst>
          </a:custGeom>
          <a:ln w="104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23" name="object 23"/>
          <p:cNvSpPr/>
          <p:nvPr/>
        </p:nvSpPr>
        <p:spPr>
          <a:xfrm>
            <a:off x="7083380" y="3076053"/>
            <a:ext cx="1026173" cy="0"/>
          </a:xfrm>
          <a:custGeom>
            <a:avLst/>
            <a:gdLst/>
            <a:ahLst/>
            <a:cxnLst/>
            <a:rect l="l" t="t" r="r" b="b"/>
            <a:pathLst>
              <a:path w="2256155">
                <a:moveTo>
                  <a:pt x="0" y="0"/>
                </a:moveTo>
                <a:lnTo>
                  <a:pt x="2255812" y="0"/>
                </a:lnTo>
              </a:path>
            </a:pathLst>
          </a:custGeom>
          <a:ln w="101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24" name="object 24"/>
          <p:cNvSpPr/>
          <p:nvPr/>
        </p:nvSpPr>
        <p:spPr>
          <a:xfrm>
            <a:off x="8107012" y="3078508"/>
            <a:ext cx="0" cy="496479"/>
          </a:xfrm>
          <a:custGeom>
            <a:avLst/>
            <a:gdLst/>
            <a:ahLst/>
            <a:cxnLst/>
            <a:rect l="l" t="t" r="r" b="b"/>
            <a:pathLst>
              <a:path h="1091564">
                <a:moveTo>
                  <a:pt x="0" y="0"/>
                </a:moveTo>
                <a:lnTo>
                  <a:pt x="0" y="1091273"/>
                </a:lnTo>
              </a:path>
            </a:pathLst>
          </a:custGeom>
          <a:ln w="1048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25" name="object 25"/>
          <p:cNvSpPr/>
          <p:nvPr/>
        </p:nvSpPr>
        <p:spPr>
          <a:xfrm>
            <a:off x="7083380" y="3577442"/>
            <a:ext cx="1026173" cy="0"/>
          </a:xfrm>
          <a:custGeom>
            <a:avLst/>
            <a:gdLst/>
            <a:ahLst/>
            <a:cxnLst/>
            <a:rect l="l" t="t" r="r" b="b"/>
            <a:pathLst>
              <a:path w="2256155">
                <a:moveTo>
                  <a:pt x="0" y="0"/>
                </a:moveTo>
                <a:lnTo>
                  <a:pt x="2255812" y="0"/>
                </a:lnTo>
              </a:path>
            </a:pathLst>
          </a:custGeom>
          <a:ln w="10159">
            <a:solidFill>
              <a:srgbClr val="EF3E23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26" name="object 26"/>
          <p:cNvSpPr/>
          <p:nvPr/>
        </p:nvSpPr>
        <p:spPr>
          <a:xfrm>
            <a:off x="7085765" y="3078363"/>
            <a:ext cx="0" cy="496768"/>
          </a:xfrm>
          <a:custGeom>
            <a:avLst/>
            <a:gdLst/>
            <a:ahLst/>
            <a:cxnLst/>
            <a:rect l="l" t="t" r="r" b="b"/>
            <a:pathLst>
              <a:path h="1092200">
                <a:moveTo>
                  <a:pt x="0" y="0"/>
                </a:moveTo>
                <a:lnTo>
                  <a:pt x="0" y="1092200"/>
                </a:lnTo>
              </a:path>
            </a:pathLst>
          </a:custGeom>
          <a:ln w="10487">
            <a:solidFill>
              <a:srgbClr val="EF3E23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27" name="object 27"/>
          <p:cNvSpPr/>
          <p:nvPr/>
        </p:nvSpPr>
        <p:spPr>
          <a:xfrm>
            <a:off x="7083380" y="3076053"/>
            <a:ext cx="1026173" cy="0"/>
          </a:xfrm>
          <a:custGeom>
            <a:avLst/>
            <a:gdLst/>
            <a:ahLst/>
            <a:cxnLst/>
            <a:rect l="l" t="t" r="r" b="b"/>
            <a:pathLst>
              <a:path w="2256155">
                <a:moveTo>
                  <a:pt x="0" y="0"/>
                </a:moveTo>
                <a:lnTo>
                  <a:pt x="2255812" y="0"/>
                </a:lnTo>
              </a:path>
            </a:pathLst>
          </a:custGeom>
          <a:ln w="10160">
            <a:solidFill>
              <a:srgbClr val="EF3E23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28" name="object 28"/>
          <p:cNvSpPr/>
          <p:nvPr/>
        </p:nvSpPr>
        <p:spPr>
          <a:xfrm>
            <a:off x="8107012" y="3078508"/>
            <a:ext cx="0" cy="496479"/>
          </a:xfrm>
          <a:custGeom>
            <a:avLst/>
            <a:gdLst/>
            <a:ahLst/>
            <a:cxnLst/>
            <a:rect l="l" t="t" r="r" b="b"/>
            <a:pathLst>
              <a:path h="1091564">
                <a:moveTo>
                  <a:pt x="0" y="0"/>
                </a:moveTo>
                <a:lnTo>
                  <a:pt x="0" y="1091273"/>
                </a:lnTo>
              </a:path>
            </a:pathLst>
          </a:custGeom>
          <a:ln w="10487">
            <a:solidFill>
              <a:srgbClr val="EF3E23"/>
            </a:solidFill>
          </a:ln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29" name="object 29"/>
          <p:cNvSpPr/>
          <p:nvPr/>
        </p:nvSpPr>
        <p:spPr>
          <a:xfrm>
            <a:off x="3969269" y="2022101"/>
            <a:ext cx="4700106" cy="26074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46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00C9E31-A4E5-4CEE-8CA0-A631F8642F78}"/>
              </a:ext>
            </a:extLst>
          </p:cNvPr>
          <p:cNvSpPr/>
          <p:nvPr/>
        </p:nvSpPr>
        <p:spPr>
          <a:xfrm>
            <a:off x="7656584" y="3671608"/>
            <a:ext cx="311924" cy="158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ermanMiller_Presentation_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13624</TotalTime>
  <Words>333</Words>
  <Application>Microsoft Office PowerPoint</Application>
  <PresentationFormat>On-screen Show (4:3)</PresentationFormat>
  <Paragraphs>71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Lucida Grande</vt:lpstr>
      <vt:lpstr>MetaOT-Black</vt:lpstr>
      <vt:lpstr>MetaOT-Bold</vt:lpstr>
      <vt:lpstr>MetaOT-Light</vt:lpstr>
      <vt:lpstr>MetaOT-Thin</vt:lpstr>
      <vt:lpstr>HermanMiller_Presentation_Template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Quoting Tools</vt:lpstr>
      <vt:lpstr>PowerPoint Presentation</vt:lpstr>
    </vt:vector>
  </TitlesOfParts>
  <Company>Herman Miller,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Koetje</dc:creator>
  <cp:lastModifiedBy>Shana Washington</cp:lastModifiedBy>
  <cp:revision>174</cp:revision>
  <cp:lastPrinted>2012-01-18T16:31:38Z</cp:lastPrinted>
  <dcterms:created xsi:type="dcterms:W3CDTF">2013-03-15T14:08:16Z</dcterms:created>
  <dcterms:modified xsi:type="dcterms:W3CDTF">2019-11-20T18:07:47Z</dcterms:modified>
</cp:coreProperties>
</file>