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9" r:id="rId3"/>
    <p:sldId id="317" r:id="rId4"/>
    <p:sldId id="31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5D927F-55F6-4446-A7A2-BF67E4CC5AA5}" type="datetimeFigureOut">
              <a:rPr lang="en-US" smtClean="0"/>
              <a:t>6/20/2022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46DE73-D170-4E75-B4E6-1C0751505F30}" type="slidenum">
              <a:rPr lang="en-US" smtClean="0"/>
              <a:t>‹#›</a:t>
            </a:fld>
            <a:endParaRPr lang="en-US"/>
          </a:p>
        </p:txBody>
      </p:sp>
    </p:spTree>
    <p:extLst>
      <p:ext uri="{BB962C8B-B14F-4D97-AF65-F5344CB8AC3E}">
        <p14:creationId xmlns:p14="http://schemas.microsoft.com/office/powerpoint/2010/main" val="543296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a:spLocks noGrp="1" noChangeArrowheads="1"/>
          </p:cNvSpPr>
          <p:nvPr>
            <p:ph type="sldNum" sz="quarter" idx="5"/>
          </p:nvPr>
        </p:nvSpPr>
        <p:spPr>
          <a:noFill/>
        </p:spPr>
        <p:txBody>
          <a:bodyPr/>
          <a:lstStyle/>
          <a:p>
            <a:fld id="{1A6B8F6F-4F6F-4B26-9FDD-4D6DF5C2C15C}" type="slidenum">
              <a:rPr lang="en-US" smtClean="0"/>
              <a:pPr/>
              <a:t>2</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pPr eaLnBrk="1" hangingPunct="1"/>
            <a:r>
              <a:rPr lang="en-US" sz="1800" dirty="0"/>
              <a:t>A true Sole Source is a purchase greater than $75,000 and there is only one vendor in the world that can provide that product and/or service.</a:t>
            </a:r>
          </a:p>
          <a:p>
            <a:pPr eaLnBrk="1" hangingPunct="1"/>
            <a:endParaRPr lang="en-US" sz="1800" dirty="0"/>
          </a:p>
          <a:p>
            <a:pPr eaLnBrk="1" hangingPunct="1">
              <a:buFont typeface="Wingdings" pitchFamily="2" charset="2"/>
              <a:buChar char="Ø"/>
            </a:pPr>
            <a:r>
              <a:rPr lang="en-US" sz="1800" dirty="0"/>
              <a:t>Along with the sole source form</a:t>
            </a:r>
          </a:p>
        </p:txBody>
      </p:sp>
    </p:spTree>
    <p:extLst>
      <p:ext uri="{BB962C8B-B14F-4D97-AF65-F5344CB8AC3E}">
        <p14:creationId xmlns:p14="http://schemas.microsoft.com/office/powerpoint/2010/main" val="345537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6F242-5079-47C6-AD72-1ED498F623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DEFBD95-B7D7-45BF-B6E5-6858368CE3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D8D67E-9CE5-4FA9-8EAB-E458B6B43199}"/>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5" name="Footer Placeholder 4">
            <a:extLst>
              <a:ext uri="{FF2B5EF4-FFF2-40B4-BE49-F238E27FC236}">
                <a16:creationId xmlns:a16="http://schemas.microsoft.com/office/drawing/2014/main" id="{90E6CCB1-F6F4-4510-A1C0-899E55FF2F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6624E1-5A0F-4B32-94A4-5A957559759C}"/>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1701732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51B91-DFE5-4AD0-B6C4-04580F278C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541F35-EE86-4EDC-A0BA-BFC0E2AE15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DF3339-102A-4CC5-BF91-8572B408C0F4}"/>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5" name="Footer Placeholder 4">
            <a:extLst>
              <a:ext uri="{FF2B5EF4-FFF2-40B4-BE49-F238E27FC236}">
                <a16:creationId xmlns:a16="http://schemas.microsoft.com/office/drawing/2014/main" id="{443DF7FD-2588-4453-806D-6AC2397952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6D48D0-94E4-497F-9257-D6010709312F}"/>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3729041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28EB11-89DE-463E-9D08-CFA2786888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D69C0D-FF4B-47C6-9C27-96BD4AD646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755402-7604-436A-9815-8C59DB495221}"/>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5" name="Footer Placeholder 4">
            <a:extLst>
              <a:ext uri="{FF2B5EF4-FFF2-40B4-BE49-F238E27FC236}">
                <a16:creationId xmlns:a16="http://schemas.microsoft.com/office/drawing/2014/main" id="{B27C70B7-A28D-4104-8174-32D41EA1D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314F36-3E9A-4246-A125-01FD657848CC}"/>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4040491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FBB8A-16DE-45B3-AAA8-813A59BCDC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1A6465-38A9-46C6-A375-24668CECC7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7B02F6-FA4A-4CA0-8FA9-0711F36C9219}"/>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5" name="Footer Placeholder 4">
            <a:extLst>
              <a:ext uri="{FF2B5EF4-FFF2-40B4-BE49-F238E27FC236}">
                <a16:creationId xmlns:a16="http://schemas.microsoft.com/office/drawing/2014/main" id="{5494F67F-98B5-427F-997F-6F508566A4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1E17DA-6F9B-46A2-87DC-BDC1C3E81CB1}"/>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377973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68711-23AA-48E8-9005-93BE42AE6E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724F7F5-3346-4466-8B68-711E02158D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DF9E21-1A78-4CA7-8F43-88F0BBCC630E}"/>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5" name="Footer Placeholder 4">
            <a:extLst>
              <a:ext uri="{FF2B5EF4-FFF2-40B4-BE49-F238E27FC236}">
                <a16:creationId xmlns:a16="http://schemas.microsoft.com/office/drawing/2014/main" id="{AC6B3284-1199-4288-A3F9-2CF5B11C12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9AE170-4475-48B2-A799-FD7B33FE84D9}"/>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253638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4A182-15B9-45BF-B85E-BB9A2AEF64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07389F-42B0-459E-AC63-F938CAA50F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057956-7911-49F5-805A-2A83AEF1C9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AA5448-BE6F-4497-A28A-9333211382DA}"/>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6" name="Footer Placeholder 5">
            <a:extLst>
              <a:ext uri="{FF2B5EF4-FFF2-40B4-BE49-F238E27FC236}">
                <a16:creationId xmlns:a16="http://schemas.microsoft.com/office/drawing/2014/main" id="{4EBE1CC6-A6AB-4C78-BC4E-17362C5E97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5A07A9-4A01-4D2B-87C5-868C87DB2D0D}"/>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3951086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3AAE6-A260-4989-8449-44A2757961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5C5DD62-1E2F-48F8-94FD-60C63CF9CC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917D47-9CB9-45A5-AA0B-22BB114B88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83CBED-4F66-4880-B203-938626DB08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427212-D920-4006-AD15-8BF928C920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AE13BF-F369-4742-9EE4-BD11C7639130}"/>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8" name="Footer Placeholder 7">
            <a:extLst>
              <a:ext uri="{FF2B5EF4-FFF2-40B4-BE49-F238E27FC236}">
                <a16:creationId xmlns:a16="http://schemas.microsoft.com/office/drawing/2014/main" id="{1BC7E2FC-5567-495F-8228-73213E2C92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868B95-A9BD-42C0-821F-47AD70B76E28}"/>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420813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11E92-2A99-444C-9A58-DB4143BFEB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5843E8-674B-437C-8BA5-FF95286E2D16}"/>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4" name="Footer Placeholder 3">
            <a:extLst>
              <a:ext uri="{FF2B5EF4-FFF2-40B4-BE49-F238E27FC236}">
                <a16:creationId xmlns:a16="http://schemas.microsoft.com/office/drawing/2014/main" id="{41D1E616-3199-4B2C-AE7C-A777700D1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02117B6-6F3C-49D0-B40C-13856840B051}"/>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2629706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A50113-C26B-4DB9-95AD-61B7856A5A0C}"/>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3" name="Footer Placeholder 2">
            <a:extLst>
              <a:ext uri="{FF2B5EF4-FFF2-40B4-BE49-F238E27FC236}">
                <a16:creationId xmlns:a16="http://schemas.microsoft.com/office/drawing/2014/main" id="{1E094E97-3014-4C4A-9B63-A1D8D4E3E1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45A8B5-A54E-46D7-B93E-E86F6785C95C}"/>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1181736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29E73-8EF5-4AB2-9CAC-853A6B9575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C09C087-DAF7-40CF-9C36-30323DC1B6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D81DC9-7C15-44CC-BF4C-348435F38F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1FACBF-E52C-4E23-82EB-D8674BCCC91C}"/>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6" name="Footer Placeholder 5">
            <a:extLst>
              <a:ext uri="{FF2B5EF4-FFF2-40B4-BE49-F238E27FC236}">
                <a16:creationId xmlns:a16="http://schemas.microsoft.com/office/drawing/2014/main" id="{E4A79893-A380-4BB4-ADAC-FB6C6142E3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5BC64A-F5CD-4EED-9234-827F6D1BBA0F}"/>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2824922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9A2EF-C0EE-40E1-BA5E-9ACA4BFEB9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08C196-56FA-4DC5-9284-E16FED9338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B2A7-35F0-42BB-BDE6-184C01C180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66953C-7C66-4AE9-B405-08BAA71C17FD}"/>
              </a:ext>
            </a:extLst>
          </p:cNvPr>
          <p:cNvSpPr>
            <a:spLocks noGrp="1"/>
          </p:cNvSpPr>
          <p:nvPr>
            <p:ph type="dt" sz="half" idx="10"/>
          </p:nvPr>
        </p:nvSpPr>
        <p:spPr/>
        <p:txBody>
          <a:bodyPr/>
          <a:lstStyle/>
          <a:p>
            <a:fld id="{BF36C45D-C2F8-45C7-9E3A-909CA17D402E}" type="datetimeFigureOut">
              <a:rPr lang="en-US" smtClean="0"/>
              <a:t>6/20/2022</a:t>
            </a:fld>
            <a:endParaRPr lang="en-US"/>
          </a:p>
        </p:txBody>
      </p:sp>
      <p:sp>
        <p:nvSpPr>
          <p:cNvPr id="6" name="Footer Placeholder 5">
            <a:extLst>
              <a:ext uri="{FF2B5EF4-FFF2-40B4-BE49-F238E27FC236}">
                <a16:creationId xmlns:a16="http://schemas.microsoft.com/office/drawing/2014/main" id="{525AFEDD-69BF-4AB6-B2A5-5FEC0380B6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727F13-E9F8-42B4-B1DB-D4DA9C972F88}"/>
              </a:ext>
            </a:extLst>
          </p:cNvPr>
          <p:cNvSpPr>
            <a:spLocks noGrp="1"/>
          </p:cNvSpPr>
          <p:nvPr>
            <p:ph type="sldNum" sz="quarter" idx="12"/>
          </p:nvPr>
        </p:nvSpPr>
        <p:spPr/>
        <p:txBody>
          <a:bodyPr/>
          <a:lstStyle/>
          <a:p>
            <a:fld id="{C862A2BA-3F1B-4A65-928D-F0F4D32A997C}" type="slidenum">
              <a:rPr lang="en-US" smtClean="0"/>
              <a:t>‹#›</a:t>
            </a:fld>
            <a:endParaRPr lang="en-US"/>
          </a:p>
        </p:txBody>
      </p:sp>
    </p:spTree>
    <p:extLst>
      <p:ext uri="{BB962C8B-B14F-4D97-AF65-F5344CB8AC3E}">
        <p14:creationId xmlns:p14="http://schemas.microsoft.com/office/powerpoint/2010/main" val="3755316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652935-1703-4F43-9DA9-B48E6074C3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5AD77D-06C2-45EF-8D88-0B62F23965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4EA580-5895-42C4-A89C-44D4A7B73E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36C45D-C2F8-45C7-9E3A-909CA17D402E}" type="datetimeFigureOut">
              <a:rPr lang="en-US" smtClean="0"/>
              <a:t>6/20/2022</a:t>
            </a:fld>
            <a:endParaRPr lang="en-US"/>
          </a:p>
        </p:txBody>
      </p:sp>
      <p:sp>
        <p:nvSpPr>
          <p:cNvPr id="5" name="Footer Placeholder 4">
            <a:extLst>
              <a:ext uri="{FF2B5EF4-FFF2-40B4-BE49-F238E27FC236}">
                <a16:creationId xmlns:a16="http://schemas.microsoft.com/office/drawing/2014/main" id="{E9AE806D-8152-49D2-B854-CC49D948EC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255218-79C7-4669-8CC2-BEEAB359AE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2A2BA-3F1B-4A65-928D-F0F4D32A997C}" type="slidenum">
              <a:rPr lang="en-US" smtClean="0"/>
              <a:t>‹#›</a:t>
            </a:fld>
            <a:endParaRPr lang="en-US"/>
          </a:p>
        </p:txBody>
      </p:sp>
    </p:spTree>
    <p:extLst>
      <p:ext uri="{BB962C8B-B14F-4D97-AF65-F5344CB8AC3E}">
        <p14:creationId xmlns:p14="http://schemas.microsoft.com/office/powerpoint/2010/main" val="4180604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procurement.ufl.edu/wp-content/uploads/2018/02/myUF-Market-Quick-Supplier-Reference-Tool-December-2017-1.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C3E8B-13F4-4AD2-A439-33683356D699}"/>
              </a:ext>
            </a:extLst>
          </p:cNvPr>
          <p:cNvSpPr>
            <a:spLocks noGrp="1"/>
          </p:cNvSpPr>
          <p:nvPr>
            <p:ph type="ctrTitle"/>
          </p:nvPr>
        </p:nvSpPr>
        <p:spPr>
          <a:xfrm>
            <a:off x="1994482" y="2117106"/>
            <a:ext cx="8203035" cy="1798609"/>
          </a:xfrm>
        </p:spPr>
        <p:txBody>
          <a:bodyPr>
            <a:normAutofit/>
          </a:bodyPr>
          <a:lstStyle/>
          <a:p>
            <a:r>
              <a:rPr lang="en-US" sz="5400" dirty="0">
                <a:latin typeface="Bell MT" panose="02020503060305020303" pitchFamily="18" charset="0"/>
              </a:rPr>
              <a:t>Amount Only</a:t>
            </a:r>
            <a:br>
              <a:rPr lang="en-US" sz="5400" dirty="0">
                <a:latin typeface="Bell MT" panose="02020503060305020303" pitchFamily="18" charset="0"/>
              </a:rPr>
            </a:br>
            <a:r>
              <a:rPr lang="en-US" sz="5400" dirty="0">
                <a:latin typeface="Bell MT" panose="02020503060305020303" pitchFamily="18" charset="0"/>
              </a:rPr>
              <a:t>Request for Goods</a:t>
            </a:r>
          </a:p>
        </p:txBody>
      </p:sp>
      <p:pic>
        <p:nvPicPr>
          <p:cNvPr id="4" name="Picture 1">
            <a:extLst>
              <a:ext uri="{FF2B5EF4-FFF2-40B4-BE49-F238E27FC236}">
                <a16:creationId xmlns:a16="http://schemas.microsoft.com/office/drawing/2014/main" id="{6D992DCD-EFEC-444C-B1E1-D15A123D4B36}"/>
              </a:ext>
            </a:extLst>
          </p:cNvPr>
          <p:cNvPicPr>
            <a:picLocks noChangeAspect="1" noChangeArrowheads="1"/>
          </p:cNvPicPr>
          <p:nvPr/>
        </p:nvPicPr>
        <p:blipFill>
          <a:blip r:embed="rId2" cstate="print"/>
          <a:srcRect/>
          <a:stretch>
            <a:fillRect/>
          </a:stretch>
        </p:blipFill>
        <p:spPr bwMode="auto">
          <a:xfrm>
            <a:off x="8954278" y="268288"/>
            <a:ext cx="2749903" cy="762000"/>
          </a:xfrm>
          <a:prstGeom prst="rect">
            <a:avLst/>
          </a:prstGeom>
          <a:noFill/>
          <a:ln w="9525">
            <a:noFill/>
            <a:miter lim="800000"/>
            <a:headEnd/>
            <a:tailEnd/>
          </a:ln>
        </p:spPr>
      </p:pic>
    </p:spTree>
    <p:extLst>
      <p:ext uri="{BB962C8B-B14F-4D97-AF65-F5344CB8AC3E}">
        <p14:creationId xmlns:p14="http://schemas.microsoft.com/office/powerpoint/2010/main" val="312094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p:txBody>
          <a:bodyPr/>
          <a:lstStyle/>
          <a:p>
            <a:pPr algn="ctr" eaLnBrk="1" hangingPunct="1"/>
            <a:r>
              <a:rPr lang="en-US" sz="3600" dirty="0">
                <a:latin typeface="Bell MT" pitchFamily="18" charset="0"/>
              </a:rPr>
              <a:t>Amount Only Request for Goods</a:t>
            </a:r>
            <a:endParaRPr lang="en-US" sz="3900" dirty="0">
              <a:latin typeface="Bell MT" pitchFamily="18" charset="0"/>
            </a:endParaRPr>
          </a:p>
        </p:txBody>
      </p:sp>
      <p:sp>
        <p:nvSpPr>
          <p:cNvPr id="80898" name="Rectangle 3"/>
          <p:cNvSpPr>
            <a:spLocks noGrp="1" noChangeArrowheads="1"/>
          </p:cNvSpPr>
          <p:nvPr>
            <p:ph type="body" idx="1"/>
          </p:nvPr>
        </p:nvSpPr>
        <p:spPr>
          <a:xfrm>
            <a:off x="1258349" y="1627463"/>
            <a:ext cx="9806730" cy="4865411"/>
          </a:xfrm>
        </p:spPr>
        <p:txBody>
          <a:bodyPr>
            <a:normAutofit/>
          </a:bodyPr>
          <a:lstStyle/>
          <a:p>
            <a:r>
              <a:rPr lang="en-US" dirty="0">
                <a:latin typeface="Bell MT" pitchFamily="18" charset="0"/>
              </a:rPr>
              <a:t>Use form in </a:t>
            </a:r>
            <a:r>
              <a:rPr lang="en-US" dirty="0" err="1">
                <a:latin typeface="Bell MT" pitchFamily="18" charset="0"/>
              </a:rPr>
              <a:t>myUF</a:t>
            </a:r>
            <a:r>
              <a:rPr lang="en-US" dirty="0">
                <a:latin typeface="Bell MT" pitchFamily="18" charset="0"/>
              </a:rPr>
              <a:t> Marketplace called “Amount Only Request for Goods (Blanket).”</a:t>
            </a:r>
          </a:p>
          <a:p>
            <a:r>
              <a:rPr lang="en-US" dirty="0">
                <a:latin typeface="Bell MT" pitchFamily="18" charset="0"/>
              </a:rPr>
              <a:t>The description should include at least three planned items of purchase. </a:t>
            </a:r>
          </a:p>
          <a:p>
            <a:r>
              <a:rPr lang="en-US" dirty="0">
                <a:latin typeface="Bell MT" pitchFamily="18" charset="0"/>
              </a:rPr>
              <a:t>Attach a price list from the vendor of the planned items of purchase.</a:t>
            </a:r>
          </a:p>
          <a:p>
            <a:r>
              <a:rPr lang="en-US" dirty="0">
                <a:latin typeface="Bell MT" pitchFamily="18" charset="0"/>
              </a:rPr>
              <a:t>Minimum starting amount should be $1,000 </a:t>
            </a:r>
            <a:r>
              <a:rPr lang="en-US">
                <a:latin typeface="Bell MT" pitchFamily="18" charset="0"/>
              </a:rPr>
              <a:t>and for up to 1 year.</a:t>
            </a:r>
            <a:endParaRPr lang="en-US" dirty="0">
              <a:latin typeface="Bell MT" pitchFamily="18" charset="0"/>
            </a:endParaRPr>
          </a:p>
          <a:p>
            <a:r>
              <a:rPr lang="en-US" dirty="0">
                <a:latin typeface="Bell MT" pitchFamily="18" charset="0"/>
              </a:rPr>
              <a:t>Can only be used for non-asset goods (items &lt;$5,000).</a:t>
            </a:r>
          </a:p>
          <a:p>
            <a:r>
              <a:rPr lang="en-US" dirty="0">
                <a:latin typeface="Bell MT" pitchFamily="18" charset="0"/>
              </a:rPr>
              <a:t>UOM- Unit of Measure Month or Case = 1</a:t>
            </a:r>
          </a:p>
          <a:p>
            <a:r>
              <a:rPr lang="en-US" dirty="0">
                <a:latin typeface="Bell MT" pitchFamily="18" charset="0"/>
              </a:rPr>
              <a:t>Quantity- is the amount like 1 Case or 12 months</a:t>
            </a:r>
          </a:p>
          <a:p>
            <a:endParaRPr lang="en-US" dirty="0">
              <a:latin typeface="Bell MT" pitchFamily="18" charset="0"/>
            </a:endParaRPr>
          </a:p>
          <a:p>
            <a:endParaRPr lang="en-US" dirty="0">
              <a:latin typeface="Bell MT" pitchFamily="18" charset="0"/>
            </a:endParaRPr>
          </a:p>
          <a:p>
            <a:endParaRPr lang="en-US" sz="2400" dirty="0">
              <a:latin typeface="Bell MT" pitchFamily="18" charset="0"/>
            </a:endParaRPr>
          </a:p>
          <a:p>
            <a:endParaRPr lang="en-US"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52D4B-F9F3-4978-9ECE-1F44DA4980DA}"/>
              </a:ext>
            </a:extLst>
          </p:cNvPr>
          <p:cNvSpPr>
            <a:spLocks noGrp="1"/>
          </p:cNvSpPr>
          <p:nvPr>
            <p:ph type="title"/>
          </p:nvPr>
        </p:nvSpPr>
        <p:spPr/>
        <p:txBody>
          <a:bodyPr>
            <a:normAutofit/>
          </a:bodyPr>
          <a:lstStyle/>
          <a:p>
            <a:pPr algn="ctr"/>
            <a:r>
              <a:rPr lang="en-US" sz="3600" dirty="0">
                <a:latin typeface="Bell MT" pitchFamily="18" charset="0"/>
              </a:rPr>
              <a:t>Amount Only Request for Goods</a:t>
            </a:r>
            <a:endParaRPr lang="en-US" sz="3600" dirty="0"/>
          </a:p>
        </p:txBody>
      </p:sp>
      <p:sp>
        <p:nvSpPr>
          <p:cNvPr id="3" name="Content Placeholder 2">
            <a:extLst>
              <a:ext uri="{FF2B5EF4-FFF2-40B4-BE49-F238E27FC236}">
                <a16:creationId xmlns:a16="http://schemas.microsoft.com/office/drawing/2014/main" id="{A7B20003-6B18-4E93-9F72-B40E3B33D063}"/>
              </a:ext>
            </a:extLst>
          </p:cNvPr>
          <p:cNvSpPr>
            <a:spLocks noGrp="1"/>
          </p:cNvSpPr>
          <p:nvPr>
            <p:ph idx="1"/>
          </p:nvPr>
        </p:nvSpPr>
        <p:spPr/>
        <p:txBody>
          <a:bodyPr/>
          <a:lstStyle/>
          <a:p>
            <a:r>
              <a:rPr lang="en-US" dirty="0">
                <a:latin typeface="Bell MT" pitchFamily="18" charset="0"/>
              </a:rPr>
              <a:t>Cannot be used for </a:t>
            </a:r>
            <a:r>
              <a:rPr lang="en-US" dirty="0">
                <a:latin typeface="Bell MT" pitchFamily="18" charset="0"/>
                <a:hlinkClick r:id="rId2"/>
              </a:rPr>
              <a:t>enabled vendors</a:t>
            </a:r>
            <a:r>
              <a:rPr lang="en-US" dirty="0">
                <a:latin typeface="Bell MT" pitchFamily="18" charset="0"/>
              </a:rPr>
              <a:t>. </a:t>
            </a:r>
          </a:p>
          <a:p>
            <a:r>
              <a:rPr lang="en-US" dirty="0">
                <a:latin typeface="Bell MT" pitchFamily="18" charset="0"/>
              </a:rPr>
              <a:t>Amount Only Requests for Goods do not provide detailed procurement information. Using the Amount Only Requests will limit Procurement Services’ ability to negotiate the best possible prices from our Suppliers.</a:t>
            </a:r>
          </a:p>
          <a:p>
            <a:r>
              <a:rPr lang="en-US" dirty="0">
                <a:latin typeface="Bell MT" pitchFamily="18" charset="0"/>
              </a:rPr>
              <a:t>Do not copy requisition from last fiscal year. The Amount Only Request for Goods form has been updated recently and the new form needs to be used. Copying from an old form will cause the requisition to be automatically rejected.</a:t>
            </a:r>
          </a:p>
          <a:p>
            <a:endParaRPr lang="en-US" dirty="0"/>
          </a:p>
        </p:txBody>
      </p:sp>
    </p:spTree>
    <p:extLst>
      <p:ext uri="{BB962C8B-B14F-4D97-AF65-F5344CB8AC3E}">
        <p14:creationId xmlns:p14="http://schemas.microsoft.com/office/powerpoint/2010/main" val="3747633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87F4D-2317-401A-9ECE-191264A6C074}"/>
              </a:ext>
            </a:extLst>
          </p:cNvPr>
          <p:cNvSpPr>
            <a:spLocks noGrp="1"/>
          </p:cNvSpPr>
          <p:nvPr>
            <p:ph type="ctrTitle"/>
          </p:nvPr>
        </p:nvSpPr>
        <p:spPr/>
        <p:txBody>
          <a:bodyPr/>
          <a:lstStyle/>
          <a:p>
            <a:r>
              <a:rPr lang="en-US" dirty="0"/>
              <a:t>QUESTIONS</a:t>
            </a:r>
          </a:p>
        </p:txBody>
      </p:sp>
      <p:sp>
        <p:nvSpPr>
          <p:cNvPr id="3" name="Subtitle 2">
            <a:extLst>
              <a:ext uri="{FF2B5EF4-FFF2-40B4-BE49-F238E27FC236}">
                <a16:creationId xmlns:a16="http://schemas.microsoft.com/office/drawing/2014/main" id="{04A1A07C-9D19-4BCA-A6F8-BF21CB11B34B}"/>
              </a:ext>
            </a:extLst>
          </p:cNvPr>
          <p:cNvSpPr>
            <a:spLocks noGrp="1"/>
          </p:cNvSpPr>
          <p:nvPr>
            <p:ph type="subTitle" idx="1"/>
          </p:nvPr>
        </p:nvSpPr>
        <p:spPr/>
        <p:txBody>
          <a:bodyPr/>
          <a:lstStyle/>
          <a:p>
            <a:endParaRPr lang="en-US" dirty="0"/>
          </a:p>
        </p:txBody>
      </p:sp>
      <p:pic>
        <p:nvPicPr>
          <p:cNvPr id="4" name="Picture 10" descr="MCj03979030000[1]">
            <a:extLst>
              <a:ext uri="{FF2B5EF4-FFF2-40B4-BE49-F238E27FC236}">
                <a16:creationId xmlns:a16="http://schemas.microsoft.com/office/drawing/2014/main" id="{F872673C-1950-44E6-9815-6B6895E1CB73}"/>
              </a:ext>
            </a:extLst>
          </p:cNvPr>
          <p:cNvPicPr>
            <a:picLocks noChangeAspect="1" noChangeArrowheads="1"/>
          </p:cNvPicPr>
          <p:nvPr/>
        </p:nvPicPr>
        <p:blipFill>
          <a:blip r:embed="rId2" cstate="print"/>
          <a:srcRect/>
          <a:stretch>
            <a:fillRect/>
          </a:stretch>
        </p:blipFill>
        <p:spPr bwMode="auto">
          <a:xfrm>
            <a:off x="5259198" y="3701786"/>
            <a:ext cx="1433513" cy="1456266"/>
          </a:xfrm>
          <a:prstGeom prst="rect">
            <a:avLst/>
          </a:prstGeom>
          <a:noFill/>
          <a:ln w="9525">
            <a:noFill/>
            <a:miter lim="800000"/>
            <a:headEnd/>
            <a:tailEnd/>
          </a:ln>
        </p:spPr>
      </p:pic>
    </p:spTree>
    <p:extLst>
      <p:ext uri="{BB962C8B-B14F-4D97-AF65-F5344CB8AC3E}">
        <p14:creationId xmlns:p14="http://schemas.microsoft.com/office/powerpoint/2010/main" val="63029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223</Words>
  <Application>Microsoft Office PowerPoint</Application>
  <PresentationFormat>Widescreen</PresentationFormat>
  <Paragraphs>20</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Bell MT</vt:lpstr>
      <vt:lpstr>Calibri</vt:lpstr>
      <vt:lpstr>Calibri Light</vt:lpstr>
      <vt:lpstr>Wingdings</vt:lpstr>
      <vt:lpstr>Office Theme</vt:lpstr>
      <vt:lpstr>Amount Only Request for Goods</vt:lpstr>
      <vt:lpstr>Amount Only Request for Goods</vt:lpstr>
      <vt:lpstr>Amount Only Request for Goods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Wright, Ann</dc:creator>
  <cp:lastModifiedBy>Wright, Ann</cp:lastModifiedBy>
  <cp:revision>18</cp:revision>
  <dcterms:created xsi:type="dcterms:W3CDTF">2022-04-12T13:22:07Z</dcterms:created>
  <dcterms:modified xsi:type="dcterms:W3CDTF">2022-06-20T17:08:50Z</dcterms:modified>
</cp:coreProperties>
</file>