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314" r:id="rId4"/>
    <p:sldId id="315" r:id="rId5"/>
    <p:sldId id="31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D927F-55F6-4446-A7A2-BF67E4CC5AA5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6DE73-D170-4E75-B4E6-1C0751505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96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6B8F6F-4F6F-4B26-9FDD-4D6DF5C2C15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800" dirty="0"/>
              <a:t>A true Sole Source is a purchase greater than $75,000 and there is only one vendor in the world that can provide that product and/or service.</a:t>
            </a:r>
          </a:p>
          <a:p>
            <a:pPr eaLnBrk="1" hangingPunct="1"/>
            <a:endParaRPr lang="en-US" sz="1800" dirty="0"/>
          </a:p>
          <a:p>
            <a:pPr eaLnBrk="1" hangingPunct="1">
              <a:buFont typeface="Wingdings" pitchFamily="2" charset="2"/>
              <a:buChar char="Ø"/>
            </a:pPr>
            <a:r>
              <a:rPr lang="en-US" sz="1800" dirty="0"/>
              <a:t>Along with the sole source form</a:t>
            </a:r>
          </a:p>
        </p:txBody>
      </p:sp>
    </p:spTree>
    <p:extLst>
      <p:ext uri="{BB962C8B-B14F-4D97-AF65-F5344CB8AC3E}">
        <p14:creationId xmlns:p14="http://schemas.microsoft.com/office/powerpoint/2010/main" val="345537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74F25-AA2E-44AE-8B36-6C0A8CF0DAD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800" dirty="0"/>
              <a:t>The explanation must be clearly written in laymen’s term –what is unique and how does it relate to work being done.  Can not be written by the sales rep.</a:t>
            </a:r>
          </a:p>
          <a:p>
            <a:pPr eaLnBrk="1" hangingPunct="1"/>
            <a:r>
              <a:rPr lang="en-US" sz="1800" dirty="0"/>
              <a:t>-Signed by the user of the product or service.  They are certifying that the statements are true.</a:t>
            </a:r>
          </a:p>
          <a:p>
            <a:pPr eaLnBrk="1" hangingPunct="1"/>
            <a:r>
              <a:rPr lang="en-US" sz="1800" dirty="0"/>
              <a:t>-Must be posted for 72 hours on Purchasing’s website.</a:t>
            </a:r>
          </a:p>
          <a:p>
            <a:pPr eaLnBrk="1" hangingPunct="1"/>
            <a:endParaRPr lang="en-US" sz="1800" dirty="0"/>
          </a:p>
          <a:p>
            <a:pPr eaLnBrk="1" hangingPunct="1">
              <a:buFont typeface="Wingdings" pitchFamily="2" charset="2"/>
              <a:buChar char="Ø"/>
            </a:pPr>
            <a:r>
              <a:rPr lang="en-US" sz="1800" dirty="0"/>
              <a:t>Let’s now talk purchasing methods</a:t>
            </a:r>
          </a:p>
          <a:p>
            <a:pPr eaLnBrk="1" hangingPunct="1"/>
            <a:endParaRPr lang="en-US" sz="18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6306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6F242-5079-47C6-AD72-1ED498F62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EFBD95-B7D7-45BF-B6E5-6858368CE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8D67E-9CE5-4FA9-8EAB-E458B6B4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CCB1-F6F4-4510-A1C0-899E55FF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24E1-5A0F-4B32-94A4-5A9575597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3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1B91-DFE5-4AD0-B6C4-04580F278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41F35-EE86-4EDC-A0BA-BFC0E2AE1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F3339-102A-4CC5-BF91-8572B408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DF7FD-2588-4453-806D-6AC23979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D48D0-94E4-497F-9257-D60107093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4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28EB11-89DE-463E-9D08-CFA278688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69C0D-FF4B-47C6-9C27-96BD4AD64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55402-7604-436A-9815-8C59DB495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C70B7-A28D-4104-8174-32D41EA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14F36-3E9A-4246-A125-01FD65784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FBB8A-16DE-45B3-AAA8-813A59BCD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6465-38A9-46C6-A375-24668CECC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B02F6-FA4A-4CA0-8FA9-0711F36C9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4F67F-98B5-427F-997F-6F508566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E17DA-6F9B-46A2-87DC-BDC1C3E8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68711-23AA-48E8-9005-93BE42AE6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4F7F5-3346-4466-8B68-711E02158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F9E21-1A78-4CA7-8F43-88F0BBCC6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B3284-1199-4288-A3F9-2CF5B11C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AE170-4475-48B2-A799-FD7B33FE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4A182-15B9-45BF-B85E-BB9A2AEF6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7389F-42B0-459E-AC63-F938CAA50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57956-7911-49F5-805A-2A83AEF1C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A5448-BE6F-4497-A28A-93332113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E1CC6-A6AB-4C78-BC4E-17362C5E9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A07A9-4A01-4D2B-87C5-868C87DB2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8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3AAE6-A260-4989-8449-44A275796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5DD62-1E2F-48F8-94FD-60C63CF9C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17D47-9CB9-45A5-AA0B-22BB114B8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83CBED-4F66-4880-B203-938626DB08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27212-D920-4006-AD15-8BF928C92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AE13BF-F369-4742-9EE4-BD11C763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C7E2FC-5567-495F-8228-73213E2C9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868B95-A9BD-42C0-821F-47AD70B76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3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11E92-2A99-444C-9A58-DB4143BFE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5843E8-674B-437C-8BA5-FF95286E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D1E616-3199-4B2C-AE7C-A777700D1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117B6-6F3C-49D0-B40C-13856840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0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50113-C26B-4DB9-95AD-61B7856A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094E97-3014-4C4A-9B63-A1D8D4E3E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5A8B5-A54E-46D7-B93E-E86F6785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29E73-8EF5-4AB2-9CAC-853A6B957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9C087-DAF7-40CF-9C36-30323DC1B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D81DC9-7C15-44CC-BF4C-348435F38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FACBF-E52C-4E23-82EB-D8674BCCC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79893-A380-4BB4-ADAC-FB6C6142E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BC64A-F5CD-4EED-9234-827F6D1B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2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9A2EF-C0EE-40E1-BA5E-9ACA4BFE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08C196-56FA-4DC5-9284-E16FED9338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8B2A7-35F0-42BB-BDE6-184C01C18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6953C-7C66-4AE9-B405-08BAA71C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FEDD-69BF-4AB6-B2A5-5FEC0380B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27F13-E9F8-42B4-B1DB-D4DA9C972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1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652935-1703-4F43-9DA9-B48E6074C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AD77D-06C2-45EF-8D88-0B62F2396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EA580-5895-42C4-A89C-44D4A7B73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6C45D-C2F8-45C7-9E3A-909CA17D402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E806D-8152-49D2-B854-CC49D948E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55218-79C7-4669-8CC2-BEEAB359A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2A2BA-3F1B-4A65-928D-F0F4D32A9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0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ocurement.ufl.edu/uf-departmen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C3E8B-13F4-4AD2-A439-33683356D6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Bell MT" panose="02020503060305020303" pitchFamily="18" charset="0"/>
              </a:rPr>
              <a:t>Sole Source</a:t>
            </a:r>
            <a:br>
              <a:rPr lang="en-US" sz="5400" dirty="0">
                <a:latin typeface="Bell MT" panose="02020503060305020303" pitchFamily="18" charset="0"/>
              </a:rPr>
            </a:br>
            <a:r>
              <a:rPr lang="en-US" sz="5400" dirty="0">
                <a:latin typeface="Bell MT" panose="02020503060305020303" pitchFamily="18" charset="0"/>
              </a:rPr>
              <a:t>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5AEB0-8561-48F3-90C3-011618F286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6D992DCD-EFEC-444C-B1E1-D15A123D4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4278" y="268288"/>
            <a:ext cx="274990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MCj04244880000[1]">
            <a:extLst>
              <a:ext uri="{FF2B5EF4-FFF2-40B4-BE49-F238E27FC236}">
                <a16:creationId xmlns:a16="http://schemas.microsoft.com/office/drawing/2014/main" id="{32269807-5DA1-4F9A-AB5E-355D8AD03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4339" y="4004469"/>
            <a:ext cx="2098675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094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900" dirty="0">
                <a:latin typeface="Bell MT" pitchFamily="18" charset="0"/>
              </a:rPr>
              <a:t>WHAT IS A SOLE SOURCE?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0738" y="1905000"/>
            <a:ext cx="80010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A sole source means the item/service is </a:t>
            </a:r>
            <a:r>
              <a:rPr lang="en-US" sz="2400" b="1" u="sng" dirty="0">
                <a:latin typeface="Bell MT" pitchFamily="18" charset="0"/>
              </a:rPr>
              <a:t>unique</a:t>
            </a:r>
            <a:r>
              <a:rPr lang="en-US" sz="2400" dirty="0">
                <a:latin typeface="Bell MT" pitchFamily="18" charset="0"/>
              </a:rPr>
              <a:t> and that the Vendor is the </a:t>
            </a:r>
            <a:r>
              <a:rPr lang="en-US" sz="2400" b="1" u="sng" dirty="0">
                <a:latin typeface="Bell MT" pitchFamily="18" charset="0"/>
              </a:rPr>
              <a:t>sole provider</a:t>
            </a:r>
            <a:r>
              <a:rPr lang="en-US" sz="2400" dirty="0">
                <a:latin typeface="Bell MT" pitchFamily="18" charset="0"/>
              </a:rPr>
              <a:t>  (in the world) from whom the item/service can be obtained. </a:t>
            </a:r>
          </a:p>
          <a:p>
            <a:pPr eaLnBrk="1" hangingPunct="1"/>
            <a:endParaRPr lang="en-US" sz="1200" dirty="0">
              <a:latin typeface="Bell MT" pitchFamily="18" charset="0"/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200" dirty="0">
                <a:latin typeface="Bell MT" pitchFamily="18" charset="0"/>
              </a:rPr>
              <a:t>Good Example:  Swedish High-Speed Equine Treadmill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200" dirty="0">
                <a:latin typeface="Bell MT" pitchFamily="18" charset="0"/>
              </a:rPr>
              <a:t>Bad Example:  Recreational Equipment</a:t>
            </a:r>
          </a:p>
          <a:p>
            <a:pPr eaLnBrk="1" hangingPunct="1"/>
            <a:endParaRPr lang="en-US" sz="1200" dirty="0">
              <a:latin typeface="Bell MT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The Sole Source Certification form is available on the Procurement Services website: </a:t>
            </a:r>
            <a:r>
              <a:rPr lang="en-US" sz="2400" dirty="0">
                <a:latin typeface="Bell MT" pitchFamily="18" charset="0"/>
                <a:hlinkClick r:id="rId3"/>
              </a:rPr>
              <a:t>https://procurement.ufl.edu/uf-departments/</a:t>
            </a:r>
            <a:endParaRPr lang="en-US" sz="2400" dirty="0">
              <a:latin typeface="Bell MT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b="1" dirty="0">
              <a:solidFill>
                <a:schemeClr val="tx2"/>
              </a:solidFill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900" dirty="0">
                <a:latin typeface="Bell MT" pitchFamily="18" charset="0"/>
              </a:rPr>
              <a:t>SOLE SOURCE REQUIREMENTS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dirty="0">
                <a:latin typeface="Bell MT" pitchFamily="18" charset="0"/>
              </a:rPr>
              <a:t>MUST INCLUDE</a:t>
            </a:r>
            <a:r>
              <a:rPr lang="en-US" sz="2400" dirty="0">
                <a:latin typeface="Bell MT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Vendor Quote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Reasonable price justification: i.e. historical pricing, cost analysis, or comparable price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A thorough explanation written in </a:t>
            </a:r>
            <a:r>
              <a:rPr lang="en-US" sz="2400" i="1" dirty="0">
                <a:latin typeface="Bell MT" pitchFamily="18" charset="0"/>
              </a:rPr>
              <a:t>layman’s terms – </a:t>
            </a:r>
            <a:r>
              <a:rPr lang="en-US" sz="2400" dirty="0">
                <a:latin typeface="Bell MT" pitchFamily="18" charset="0"/>
              </a:rPr>
              <a:t>what is unique and how it is relevant to the work being done</a:t>
            </a:r>
            <a:endParaRPr lang="en-US" sz="2400" i="1" dirty="0">
              <a:latin typeface="Bell MT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Bell MT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dirty="0">
                <a:latin typeface="Bell MT" pitchFamily="18" charset="0"/>
              </a:rPr>
              <a:t>MUST BE</a:t>
            </a:r>
            <a:r>
              <a:rPr lang="en-US" sz="2400" dirty="0">
                <a:latin typeface="Bell MT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Completed and signed by the Professor/PI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Publicly posted and open to protest for 72 hours</a:t>
            </a:r>
          </a:p>
        </p:txBody>
      </p:sp>
      <p:pic>
        <p:nvPicPr>
          <p:cNvPr id="5" name="Picture 2" descr="C:\Users\lsd\AppData\Local\Microsoft\Windows\Temporary Internet Files\Content.IE5\DI80Y97R\MC90044040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50292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Content Placeholder 24" descr="Table&#10;&#10;Description automatically generated">
            <a:extLst>
              <a:ext uri="{FF2B5EF4-FFF2-40B4-BE49-F238E27FC236}">
                <a16:creationId xmlns:a16="http://schemas.microsoft.com/office/drawing/2014/main" id="{FF4CE455-3A6A-4F4A-AF62-A5D4AE760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49" y="0"/>
            <a:ext cx="6010198" cy="6711193"/>
          </a:xfrm>
        </p:spPr>
      </p:pic>
    </p:spTree>
    <p:extLst>
      <p:ext uri="{BB962C8B-B14F-4D97-AF65-F5344CB8AC3E}">
        <p14:creationId xmlns:p14="http://schemas.microsoft.com/office/powerpoint/2010/main" val="1583848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87F4D-2317-401A-9ECE-191264A6C0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1A07C-9D19-4BCA-A6F8-BF21CB11B3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0" descr="MCj03979030000[1]">
            <a:extLst>
              <a:ext uri="{FF2B5EF4-FFF2-40B4-BE49-F238E27FC236}">
                <a16:creationId xmlns:a16="http://schemas.microsoft.com/office/drawing/2014/main" id="{F872673C-1950-44E6-9815-6B6895E1C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9198" y="3701786"/>
            <a:ext cx="1433513" cy="1456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02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251</Words>
  <Application>Microsoft Office PowerPoint</Application>
  <PresentationFormat>Widescreen</PresentationFormat>
  <Paragraphs>29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Bell MT</vt:lpstr>
      <vt:lpstr>Calibri</vt:lpstr>
      <vt:lpstr>Calibri Light</vt:lpstr>
      <vt:lpstr>Wingdings</vt:lpstr>
      <vt:lpstr>Office Theme</vt:lpstr>
      <vt:lpstr>Sole Source Training</vt:lpstr>
      <vt:lpstr>WHAT IS A SOLE SOURCE?</vt:lpstr>
      <vt:lpstr>SOLE SOURCE REQUIREMENTS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Wright, Ann</dc:creator>
  <cp:lastModifiedBy>Wright, Ann</cp:lastModifiedBy>
  <cp:revision>4</cp:revision>
  <dcterms:created xsi:type="dcterms:W3CDTF">2022-04-12T13:22:07Z</dcterms:created>
  <dcterms:modified xsi:type="dcterms:W3CDTF">2022-04-12T15:02:04Z</dcterms:modified>
</cp:coreProperties>
</file>