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sldIdLst>
    <p:sldId id="339" r:id="rId5"/>
    <p:sldId id="334" r:id="rId6"/>
    <p:sldId id="335" r:id="rId7"/>
    <p:sldId id="340" r:id="rId8"/>
    <p:sldId id="341" r:id="rId9"/>
    <p:sldId id="337" r:id="rId10"/>
    <p:sldId id="338" r:id="rId11"/>
    <p:sldId id="33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dwallader,Gwynn" initials="C" lastIdx="1" clrIdx="0">
    <p:extLst>
      <p:ext uri="{19B8F6BF-5375-455C-9EA6-DF929625EA0E}">
        <p15:presenceInfo xmlns:p15="http://schemas.microsoft.com/office/powerpoint/2012/main" userId="S::gcadwallader@ufl.edu::b8b289ed-1aca-434b-8758-d416cc3860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FFFB"/>
    <a:srgbClr val="7DFAA1"/>
    <a:srgbClr val="7DFBE6"/>
    <a:srgbClr val="FFC7C3"/>
    <a:srgbClr val="FBBB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70" autoAdjust="0"/>
  </p:normalViewPr>
  <p:slideViewPr>
    <p:cSldViewPr snapToGrid="0">
      <p:cViewPr varScale="1">
        <p:scale>
          <a:sx n="80" d="100"/>
          <a:sy n="80" d="100"/>
        </p:scale>
        <p:origin x="17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797BF-81CB-4517-907B-6D9FFAD81F66}" type="datetimeFigureOut">
              <a:rPr lang="en-US" smtClean="0"/>
              <a:t>5/25/2023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78B96A-3D85-492F-8C1A-7DC980F371DC}" type="slidenum">
              <a:rPr lang="en-US" smtClean="0"/>
              <a:t>‹#›</a:t>
            </a:fld>
            <a:endParaRPr lang="en-US"/>
          </a:p>
        </p:txBody>
      </p:sp>
    </p:spTree>
    <p:extLst>
      <p:ext uri="{BB962C8B-B14F-4D97-AF65-F5344CB8AC3E}">
        <p14:creationId xmlns:p14="http://schemas.microsoft.com/office/powerpoint/2010/main" val="3236584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4"/>
          </a:xfrm>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53C51-3349-4382-84B6-81C4E3453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600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4"/>
          </a:xfrm>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Monday June 12 -  the last day to SUBMIT requisitions and change orders on </a:t>
            </a:r>
            <a:r>
              <a:rPr lang="en-US" sz="1200" b="1" dirty="0">
                <a:effectLst/>
                <a:latin typeface="Calibri" panose="020F0502020204030204" pitchFamily="34" charset="0"/>
                <a:ea typeface="Calibri" panose="020F0502020204030204" pitchFamily="34" charset="0"/>
                <a:cs typeface="Arial" panose="020B0604020202020204" pitchFamily="34" charset="0"/>
              </a:rPr>
              <a:t>appropriated</a:t>
            </a:r>
            <a:r>
              <a:rPr lang="en-US" sz="1200" dirty="0">
                <a:effectLst/>
                <a:latin typeface="Calibri" panose="020F0502020204030204" pitchFamily="34" charset="0"/>
                <a:ea typeface="Calibri" panose="020F0502020204030204" pitchFamily="34" charset="0"/>
                <a:cs typeface="Arial" panose="020B0604020202020204" pitchFamily="34" charset="0"/>
              </a:rPr>
              <a:t> funds. If you try after that date, the system will return or reject the transactions (for APPROP only). The deadline gives Procurement time to review and approve transactions into PO’s before fiscal year-end.  Don't panic (or call) if you don't have a po number as of June 12 – give Procurement a little time given the size of campus/volume of transactions.  In addition to reviewing transactions, Procurement needs time to notify campus if campus units have purchase orders in budget error.   Sometimes change orders create budget errors and you will be contacted if that occurs.  You can check to ensure your departments purchase orders aren’t in budget error – the myUFL query name is provided at the end of this PPT</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June 22nd is the last day to approve PCard transactions/reports on this fiscal year for all funds.  Remember approved reports have to pass budget check “ERP Validation” to post in this FY.  After 6/22, approved reports/transactions will process once the new fiscal year is open, 7/6</a:t>
            </a:r>
            <a:br>
              <a:rPr lang="en-US" sz="1200" dirty="0">
                <a:effectLst/>
                <a:latin typeface="Calibri" panose="020F0502020204030204" pitchFamily="34" charset="0"/>
                <a:ea typeface="Calibri" panose="020F0502020204030204" pitchFamily="34" charset="0"/>
                <a:cs typeface="Arial" panose="020B0604020202020204" pitchFamily="34" charset="0"/>
              </a:rPr>
            </a:b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On June 24th all open po’s on </a:t>
            </a:r>
            <a:r>
              <a:rPr lang="en-US" sz="1200" dirty="0" err="1">
                <a:effectLst/>
                <a:latin typeface="Calibri" panose="020F0502020204030204" pitchFamily="34" charset="0"/>
                <a:ea typeface="Calibri" panose="020F0502020204030204" pitchFamily="34" charset="0"/>
                <a:cs typeface="Arial" panose="020B0604020202020204" pitchFamily="34" charset="0"/>
              </a:rPr>
              <a:t>approp</a:t>
            </a:r>
            <a:r>
              <a:rPr lang="en-US" sz="1200" dirty="0">
                <a:effectLst/>
                <a:latin typeface="Calibri" panose="020F0502020204030204" pitchFamily="34" charset="0"/>
                <a:ea typeface="Calibri" panose="020F0502020204030204" pitchFamily="34" charset="0"/>
                <a:cs typeface="Arial" panose="020B0604020202020204" pitchFamily="34" charset="0"/>
              </a:rPr>
              <a:t> funds will be rolled into the new year, and on July 6th after new appropriated budgets load, new year transactions can be submitted.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53C51-3349-4382-84B6-81C4E3453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697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4"/>
          </a:xfrm>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What is PO Roll?  All purchase orders on appropriated funds in myUFL/PeopleSoft, that are in a dispatched and valid status, and not in budget error will go through a process called po roll on Saturday June the 24</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th</a:t>
            </a:r>
            <a:r>
              <a:rPr lang="en-US" sz="1200" dirty="0">
                <a:effectLst/>
                <a:latin typeface="Calibri" panose="020F0502020204030204" pitchFamily="34" charset="0"/>
                <a:ea typeface="Calibri" panose="020F0502020204030204" pitchFamily="34" charset="0"/>
                <a:cs typeface="Arial" panose="020B0604020202020204" pitchFamily="34" charset="0"/>
              </a:rPr>
              <a:t> and that means the distribution lines with state appropriations on them will be completed and a new distribution line for the new fiscal year will be created with the budget date of July 1st 2023 for fiscal year 2024. And then once budget is loaded PO’s will be budget checked and then you'll be able to see the encumbrances on the new fiscal year funds ledger.</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IMPORTANT NOTE:  is a window between June 24th when we roll the pos and it looks like there are no encumbrances - please don't panic, it's the system functioning as expected.  During this time encumbrances are being moved from the current to the new fiscal year.  Once new </a:t>
            </a:r>
            <a:r>
              <a:rPr lang="en-US" sz="1200" dirty="0" err="1">
                <a:effectLst/>
                <a:latin typeface="Calibri" panose="020F0502020204030204" pitchFamily="34" charset="0"/>
                <a:ea typeface="Calibri" panose="020F0502020204030204" pitchFamily="34" charset="0"/>
                <a:cs typeface="Arial" panose="020B0604020202020204" pitchFamily="34" charset="0"/>
              </a:rPr>
              <a:t>Approp</a:t>
            </a:r>
            <a:r>
              <a:rPr lang="en-US" sz="1200" dirty="0">
                <a:effectLst/>
                <a:latin typeface="Calibri" panose="020F0502020204030204" pitchFamily="34" charset="0"/>
                <a:ea typeface="Calibri" panose="020F0502020204030204" pitchFamily="34" charset="0"/>
                <a:cs typeface="Arial" panose="020B0604020202020204" pitchFamily="34" charset="0"/>
              </a:rPr>
              <a:t> budgets load, the purchase order which were rolled onto the new year are budget checked, which encumbers the rolled PO lines.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On June 22nd you can also continue to approve your p-card transactions just know that they will pay in the next fiscal year regardless of funding source </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53C51-3349-4382-84B6-81C4E3453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688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Arial" panose="020B0604020202020204" pitchFamily="34" charset="0"/>
              </a:rPr>
              <a:t>You can start new year requisition now – save and submit after budgets are loaded.  PLEASE look to see how much you spent with those suppliers this past year, and use that amount as your starting point – it reduces your change orders during the year.  Also please remember that your appropriated fund purchase order should be closed annually.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Procurement isn’t a fan of Amount </a:t>
            </a:r>
            <a:r>
              <a:rPr lang="en-US" baseline="0" dirty="0" err="1"/>
              <a:t>Only’s</a:t>
            </a:r>
            <a:r>
              <a:rPr lang="en-US" baseline="0" dirty="0"/>
              <a:t>: </a:t>
            </a:r>
            <a:r>
              <a:rPr lang="en-US" dirty="0">
                <a:latin typeface="Bell MT" pitchFamily="18" charset="0"/>
              </a:rPr>
              <a:t>Amount Only Requests for Goods do not provide detailed procurement information. Using the Amount Only Requests will limit Procurement Services’ ability to negotiate the best possible prices from our Suppliers.</a:t>
            </a:r>
          </a:p>
          <a:p>
            <a:r>
              <a:rPr lang="en-US" baseline="0" dirty="0"/>
              <a:t>Nurseries/plants, or things that UF doesn’t have electronic catalogs for only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53C51-3349-4382-84B6-81C4E3453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9585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4"/>
          </a:xfrm>
        </p:spPr>
        <p:txBody>
          <a:bodyPr/>
          <a:lstStyle/>
          <a:p>
            <a:r>
              <a:rPr lang="en-US" baseline="0" dirty="0"/>
              <a:t>Give examples – dental school?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Arial" panose="020B0604020202020204" pitchFamily="34" charset="0"/>
              </a:rPr>
              <a:t>You can start new year requisition now – save and submit after budgets are loaded.  PLEASE look to see how much you spent with those suppliers this past year, and use that amount as your starting point – it reduces your change orders during the year.  Also please remember that your appropriated fund purchase order should be closed annually.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Services – insurance may be required if maintenance/plumbers</a:t>
            </a:r>
          </a:p>
          <a:p>
            <a:r>
              <a:rPr lang="en-US" baseline="0" dirty="0"/>
              <a:t>Reminder to include serial numbers if maintenance agreement – Specialty Underwriters required quote if over $5,000</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53C51-3349-4382-84B6-81C4E3453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2070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4"/>
          </a:xfrm>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Controllers Office Center for Excellence has new open encumbrance report</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Be sure you've reconciled your ledgers I’m sure you've been doing that all year long. I would say about the middle of June you should know your available balances and remember that your </a:t>
            </a:r>
            <a:r>
              <a:rPr lang="en-US" sz="1200" dirty="0" err="1">
                <a:effectLst/>
                <a:latin typeface="Calibri" panose="020F0502020204030204" pitchFamily="34" charset="0"/>
                <a:ea typeface="Calibri" panose="020F0502020204030204" pitchFamily="34" charset="0"/>
                <a:cs typeface="Arial" panose="020B0604020202020204" pitchFamily="34" charset="0"/>
              </a:rPr>
              <a:t>pcard</a:t>
            </a:r>
            <a:r>
              <a:rPr lang="en-US" sz="1200" dirty="0">
                <a:effectLst/>
                <a:latin typeface="Calibri" panose="020F0502020204030204" pitchFamily="34" charset="0"/>
                <a:ea typeface="Calibri" panose="020F0502020204030204" pitchFamily="34" charset="0"/>
                <a:cs typeface="Arial" panose="020B0604020202020204" pitchFamily="34" charset="0"/>
              </a:rPr>
              <a:t> transactions pull from your unencumbered balances so be sure you don't overspend your accounts thinking oh I have that encumbered I have this much left </a:t>
            </a:r>
            <a:r>
              <a:rPr lang="en-US" sz="1200" dirty="0" err="1">
                <a:effectLst/>
                <a:latin typeface="Calibri" panose="020F0502020204030204" pitchFamily="34" charset="0"/>
                <a:ea typeface="Calibri" panose="020F0502020204030204" pitchFamily="34" charset="0"/>
                <a:cs typeface="Arial" panose="020B0604020202020204" pitchFamily="34" charset="0"/>
              </a:rPr>
              <a:t>pcard's</a:t>
            </a:r>
            <a:r>
              <a:rPr lang="en-US" sz="1200" dirty="0">
                <a:effectLst/>
                <a:latin typeface="Calibri" panose="020F0502020204030204" pitchFamily="34" charset="0"/>
                <a:ea typeface="Calibri" panose="020F0502020204030204" pitchFamily="34" charset="0"/>
                <a:cs typeface="Arial" panose="020B0604020202020204" pitchFamily="34" charset="0"/>
              </a:rPr>
              <a:t> pulling from unencumbered.</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Ensure that all of your old purchase orders are closed. Please use the open encumbrance report to identify old purchase orders and if you need to close them there are instruction guides for closing a purchase order don't use a change order go ahead and use the instruction guide to close your pos.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Also please make sure that no purchase orders are in budget error in </a:t>
            </a:r>
            <a:r>
              <a:rPr lang="en-US" sz="1200" dirty="0" err="1">
                <a:effectLst/>
                <a:latin typeface="Calibri" panose="020F0502020204030204" pitchFamily="34" charset="0"/>
                <a:ea typeface="Calibri" panose="020F0502020204030204" pitchFamily="34" charset="0"/>
                <a:cs typeface="Arial" panose="020B0604020202020204" pitchFamily="34" charset="0"/>
              </a:rPr>
              <a:t>peoplesoft</a:t>
            </a:r>
            <a:r>
              <a:rPr lang="en-US" sz="1200" dirty="0">
                <a:effectLst/>
                <a:latin typeface="Calibri" panose="020F0502020204030204" pitchFamily="34" charset="0"/>
                <a:ea typeface="Calibri" panose="020F0502020204030204" pitchFamily="34" charset="0"/>
                <a:cs typeface="Arial" panose="020B0604020202020204" pitchFamily="34" charset="0"/>
              </a:rPr>
              <a:t> because they won't be picked up to roll for the next year.  See the query at the end of this PPT – you can run yourself to identify your po business unit pos in budget error - so you can fix them before </a:t>
            </a:r>
            <a:r>
              <a:rPr lang="en-US" sz="1200" dirty="0" err="1">
                <a:effectLst/>
                <a:latin typeface="Calibri" panose="020F0502020204030204" pitchFamily="34" charset="0"/>
                <a:ea typeface="Calibri" panose="020F0502020204030204" pitchFamily="34" charset="0"/>
                <a:cs typeface="Arial" panose="020B0604020202020204" pitchFamily="34" charset="0"/>
              </a:rPr>
              <a:t>june</a:t>
            </a:r>
            <a:r>
              <a:rPr lang="en-US" sz="1200" dirty="0">
                <a:effectLst/>
                <a:latin typeface="Calibri" panose="020F0502020204030204" pitchFamily="34" charset="0"/>
                <a:ea typeface="Calibri" panose="020F0502020204030204" pitchFamily="34" charset="0"/>
                <a:cs typeface="Arial" panose="020B0604020202020204" pitchFamily="34" charset="0"/>
              </a:rPr>
              <a:t> the 25</a:t>
            </a:r>
            <a:r>
              <a:rPr lang="en-US" sz="1200" baseline="30000" dirty="0">
                <a:effectLst/>
                <a:latin typeface="Calibri" panose="020F0502020204030204" pitchFamily="34" charset="0"/>
                <a:ea typeface="Calibri" panose="020F0502020204030204" pitchFamily="34" charset="0"/>
                <a:cs typeface="Arial" panose="020B0604020202020204" pitchFamily="34" charset="0"/>
              </a:rPr>
              <a:t>th</a:t>
            </a:r>
            <a:r>
              <a:rPr lang="en-US" sz="1200" dirty="0">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And also you cannot voucher against a po which has a change order in process that will also cause errors so make sure you're communicating with your fiscal staff.</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53C51-3349-4382-84B6-81C4E3453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4496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4"/>
          </a:xfrm>
        </p:spPr>
        <p:txBody>
          <a:bodyPr/>
          <a:lstStyle/>
          <a:p>
            <a:r>
              <a:rPr lang="en-US" dirty="0">
                <a:solidFill>
                  <a:schemeClr val="bg1"/>
                </a:solidFill>
              </a:rPr>
              <a:t>We will be retiring the Open Encumbrance reports located in “Enterprise Analytics &gt; Access Analytics &gt;Team Content &gt; Reporting Services &gt; 1 – Suite &gt; Open Encumbrance” on May 31st of this year.  </a:t>
            </a:r>
          </a:p>
          <a:p>
            <a:endParaRPr lang="en-US" dirty="0">
              <a:solidFill>
                <a:schemeClr val="bg1"/>
              </a:solidFill>
            </a:endParaRPr>
          </a:p>
          <a:p>
            <a:r>
              <a:rPr lang="en-US" dirty="0">
                <a:solidFill>
                  <a:schemeClr val="bg1"/>
                </a:solidFill>
              </a:rPr>
              <a:t>New Report</a:t>
            </a:r>
          </a:p>
          <a:p>
            <a:r>
              <a:rPr lang="en-US" dirty="0">
                <a:solidFill>
                  <a:schemeClr val="bg1"/>
                </a:solidFill>
              </a:rPr>
              <a:t>Enterprise Analytics &gt; Access Analytics Team Content &gt; Financial Information &gt; Comprehensive Financial Reporting Suite” reports and navigation then select Comprehensive Open Encumbrance</a:t>
            </a:r>
          </a:p>
          <a:p>
            <a:r>
              <a:rPr lang="en-US" dirty="0">
                <a:solidFill>
                  <a:schemeClr val="bg1"/>
                </a:solidFill>
              </a:rPr>
              <a:t>Instruction guide for Enterprise Analytics – new report: https://learn-and-grow.hr.ufl.edu/toolkits-resource-center/enterprise-analytics/#:~:text=The%20Comprehensive%20Open%20Encumbrance%20Report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Arial" panose="020B0604020202020204" pitchFamily="34" charset="0"/>
              </a:rPr>
              <a:t>Thanks for joining us we do have a link to all of the helpful resources we mentioned earlier.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Arial" panose="020B0604020202020204" pitchFamily="34" charset="0"/>
              </a:rPr>
              <a:t>Reports in enterprise analytics, guides on the toolkits and on the finance and accounting website and finally a query you can run to identify your purchase orders in budget error.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Arial" panose="020B0604020202020204" pitchFamily="34" charset="0"/>
              </a:rPr>
              <a:t>The instruction guide on Correcting Voucher Budget Errors can be helpful addressing purchase orders in budget error.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Arial" panose="020B0604020202020204" pitchFamily="34" charset="0"/>
              </a:rPr>
              <a:t>These tools are now posted on the Home Page of myUF Marketplace for easy access! Please use!  (Demo </a:t>
            </a:r>
            <a:r>
              <a:rPr lang="en-US" sz="1200">
                <a:effectLst/>
                <a:latin typeface="Calibri" panose="020F0502020204030204" pitchFamily="34" charset="0"/>
                <a:ea typeface="Calibri" panose="020F0502020204030204" pitchFamily="34" charset="0"/>
                <a:cs typeface="Arial" panose="020B0604020202020204" pitchFamily="34" charset="0"/>
              </a:rPr>
              <a:t>the front page…)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53C51-3349-4382-84B6-81C4E3453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3367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4"/>
          </a:xfrm>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Arial" panose="020B0604020202020204" pitchFamily="34" charset="0"/>
              </a:rPr>
              <a:t>Thanks for joining us have a happy fiscal year end thank you!</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353C51-3349-4382-84B6-81C4E3453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77394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Rectangle 7"/>
          <p:cNvSpPr/>
          <p:nvPr userDrawn="1"/>
        </p:nvSpPr>
        <p:spPr>
          <a:xfrm>
            <a:off x="11184825" y="-99021"/>
            <a:ext cx="590306" cy="665080"/>
          </a:xfrm>
          <a:prstGeom prst="rect">
            <a:avLst/>
          </a:prstGeom>
          <a:solidFill>
            <a:srgbClr val="F3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1294584" y="203380"/>
            <a:ext cx="356938" cy="241310"/>
          </a:xfrm>
          <a:prstGeom prst="rect">
            <a:avLst/>
          </a:prstGeom>
        </p:spPr>
      </p:pic>
    </p:spTree>
    <p:extLst>
      <p:ext uri="{BB962C8B-B14F-4D97-AF65-F5344CB8AC3E}">
        <p14:creationId xmlns:p14="http://schemas.microsoft.com/office/powerpoint/2010/main" val="120038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4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127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592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5553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04102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rocurement.ufl.edu/wp-content/uploads/2018/02/myUF-Market-Quick-Supplier-Reference-Tool-December-2017-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rocurement.ufl.edu/wp-content/uploads/2018/02/myUF-Market-Quick-Supplier-Reference-Tool-December-2017-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rocurement.ufl.edu/uf-departments/frequently-asked-question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learn-and-grow.hr.ufl.edu/toolkits-resource-center/enterprise-analytics/#:~:text=The%20Comprehensive%20Open%20Encumbrance%20Report" TargetMode="External"/><Relationship Id="rId5" Type="http://schemas.openxmlformats.org/officeDocument/2006/relationships/hyperlink" Target="https://www.fa.ufl.edu/directives/monthly-reconciliation/"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959" y="200019"/>
            <a:ext cx="11190082" cy="2187146"/>
          </a:xfrm>
        </p:spPr>
        <p:txBody>
          <a:bodyPr anchor="ctr">
            <a:normAutofit/>
          </a:bodyPr>
          <a:lstStyle/>
          <a:p>
            <a:pPr algn="ctr"/>
            <a:r>
              <a:rPr lang="en-US" sz="5400" dirty="0"/>
              <a:t>Procurement</a:t>
            </a:r>
            <a:br>
              <a:rPr lang="en-US" sz="7200" dirty="0"/>
            </a:br>
            <a:r>
              <a:rPr lang="en-US" sz="4800" dirty="0"/>
              <a:t>Zoom Drop-In</a:t>
            </a:r>
            <a:endParaRPr lang="en-US" sz="6000" dirty="0"/>
          </a:p>
        </p:txBody>
      </p:sp>
      <p:cxnSp>
        <p:nvCxnSpPr>
          <p:cNvPr id="9" name="Straight Connector 8">
            <a:extLst>
              <a:ext uri="{FF2B5EF4-FFF2-40B4-BE49-F238E27FC236}">
                <a16:creationId xmlns:a16="http://schemas.microsoft.com/office/drawing/2014/main" id="{66376A9E-DDDE-433A-BBE7-5B3036DF85F5}"/>
              </a:ext>
            </a:extLst>
          </p:cNvPr>
          <p:cNvCxnSpPr>
            <a:cxnSpLocks/>
          </p:cNvCxnSpPr>
          <p:nvPr/>
        </p:nvCxnSpPr>
        <p:spPr>
          <a:xfrm>
            <a:off x="864973" y="1991749"/>
            <a:ext cx="1042910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2D84E60-D868-4EF6-9617-D9551D98698F}"/>
              </a:ext>
            </a:extLst>
          </p:cNvPr>
          <p:cNvSpPr txBox="1">
            <a:spLocks/>
          </p:cNvSpPr>
          <p:nvPr/>
        </p:nvSpPr>
        <p:spPr>
          <a:xfrm>
            <a:off x="864972" y="2363388"/>
            <a:ext cx="10429103" cy="3631013"/>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3200" dirty="0"/>
              <a:t>May 25, 2023, 2pm</a:t>
            </a:r>
          </a:p>
          <a:p>
            <a:pPr marL="0" indent="0">
              <a:lnSpc>
                <a:spcPct val="100000"/>
              </a:lnSpc>
              <a:spcBef>
                <a:spcPts val="0"/>
              </a:spcBef>
              <a:spcAft>
                <a:spcPts val="600"/>
              </a:spcAft>
              <a:buNone/>
            </a:pPr>
            <a:endParaRPr lang="en-US" sz="3200" dirty="0"/>
          </a:p>
          <a:p>
            <a:pPr marL="0" indent="0">
              <a:lnSpc>
                <a:spcPct val="100000"/>
              </a:lnSpc>
              <a:spcBef>
                <a:spcPts val="0"/>
              </a:spcBef>
              <a:spcAft>
                <a:spcPts val="600"/>
              </a:spcAft>
              <a:buNone/>
            </a:pPr>
            <a:r>
              <a:rPr lang="en-US" sz="3200" b="1" dirty="0"/>
              <a:t>Fiscal Year End Preparation and New Year</a:t>
            </a:r>
          </a:p>
          <a:p>
            <a:pPr>
              <a:lnSpc>
                <a:spcPct val="100000"/>
              </a:lnSpc>
              <a:spcBef>
                <a:spcPts val="0"/>
              </a:spcBef>
              <a:spcAft>
                <a:spcPts val="600"/>
              </a:spcAft>
            </a:pPr>
            <a:r>
              <a:rPr lang="en-US" sz="3200" dirty="0"/>
              <a:t>Year End Deadlines </a:t>
            </a:r>
            <a:br>
              <a:rPr lang="en-US" sz="3200" dirty="0"/>
            </a:br>
            <a:r>
              <a:rPr lang="en-US" sz="3200" dirty="0"/>
              <a:t>	</a:t>
            </a:r>
            <a:r>
              <a:rPr lang="en-US" dirty="0"/>
              <a:t>(requisition, purchase order, change orders  &amp; PCard)</a:t>
            </a:r>
          </a:p>
          <a:p>
            <a:pPr>
              <a:lnSpc>
                <a:spcPct val="100000"/>
              </a:lnSpc>
              <a:spcBef>
                <a:spcPts val="0"/>
              </a:spcBef>
              <a:spcAft>
                <a:spcPts val="600"/>
              </a:spcAft>
            </a:pPr>
            <a:r>
              <a:rPr lang="en-US" sz="3200" dirty="0"/>
              <a:t>PO Roll</a:t>
            </a:r>
          </a:p>
          <a:p>
            <a:pPr>
              <a:lnSpc>
                <a:spcPct val="100000"/>
              </a:lnSpc>
              <a:spcBef>
                <a:spcPts val="0"/>
              </a:spcBef>
              <a:spcAft>
                <a:spcPts val="600"/>
              </a:spcAft>
            </a:pPr>
            <a:r>
              <a:rPr lang="en-US" sz="3200" dirty="0"/>
              <a:t>Creating new PO’s</a:t>
            </a:r>
          </a:p>
          <a:p>
            <a:pPr>
              <a:lnSpc>
                <a:spcPct val="100000"/>
              </a:lnSpc>
              <a:spcBef>
                <a:spcPts val="0"/>
              </a:spcBef>
              <a:spcAft>
                <a:spcPts val="600"/>
              </a:spcAft>
            </a:pPr>
            <a:endParaRPr lang="en-US" sz="1700" dirty="0"/>
          </a:p>
        </p:txBody>
      </p:sp>
    </p:spTree>
    <p:extLst>
      <p:ext uri="{BB962C8B-B14F-4D97-AF65-F5344CB8AC3E}">
        <p14:creationId xmlns:p14="http://schemas.microsoft.com/office/powerpoint/2010/main" val="31999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14141" y="1450655"/>
            <a:ext cx="3932030" cy="3956690"/>
          </a:xfrm>
        </p:spPr>
        <p:txBody>
          <a:bodyPr anchor="ctr">
            <a:normAutofit/>
          </a:bodyPr>
          <a:lstStyle/>
          <a:p>
            <a:r>
              <a:rPr lang="en-US" sz="5000" dirty="0"/>
              <a:t>Critical Dates</a:t>
            </a:r>
          </a:p>
        </p:txBody>
      </p:sp>
      <p:sp>
        <p:nvSpPr>
          <p:cNvPr id="3" name="Content Placeholder 2"/>
          <p:cNvSpPr>
            <a:spLocks noGrp="1"/>
          </p:cNvSpPr>
          <p:nvPr>
            <p:ph idx="1"/>
          </p:nvPr>
        </p:nvSpPr>
        <p:spPr>
          <a:xfrm>
            <a:off x="5261153" y="1118938"/>
            <a:ext cx="5916706" cy="5546558"/>
          </a:xfrm>
        </p:spPr>
        <p:txBody>
          <a:bodyPr anchor="t">
            <a:normAutofit/>
          </a:bodyPr>
          <a:lstStyle/>
          <a:p>
            <a:pPr>
              <a:lnSpc>
                <a:spcPct val="100000"/>
              </a:lnSpc>
              <a:spcBef>
                <a:spcPts val="0"/>
              </a:spcBef>
              <a:spcAft>
                <a:spcPts val="600"/>
              </a:spcAft>
            </a:pPr>
            <a:r>
              <a:rPr lang="en-US" sz="2400" dirty="0"/>
              <a:t>Monday, June 12 – Deadline for requisitions and change orders on APPROP funds to be entered (not approved by Procurement) </a:t>
            </a:r>
            <a:br>
              <a:rPr lang="en-US" sz="2400" dirty="0"/>
            </a:br>
            <a:endParaRPr lang="en-US" sz="2400" dirty="0"/>
          </a:p>
          <a:p>
            <a:pPr>
              <a:lnSpc>
                <a:spcPct val="100000"/>
              </a:lnSpc>
              <a:spcBef>
                <a:spcPts val="0"/>
              </a:spcBef>
              <a:spcAft>
                <a:spcPts val="600"/>
              </a:spcAft>
            </a:pPr>
            <a:r>
              <a:rPr lang="en-US" sz="2400" dirty="0"/>
              <a:t>Thursday , June 22 – Last day to approve PCard transactions on this years’ funds </a:t>
            </a:r>
            <a:br>
              <a:rPr lang="en-US" sz="2400" dirty="0"/>
            </a:br>
            <a:r>
              <a:rPr lang="en-US" sz="1800" dirty="0"/>
              <a:t>(all funds)</a:t>
            </a:r>
            <a:br>
              <a:rPr lang="en-US" sz="2400" dirty="0"/>
            </a:br>
            <a:endParaRPr lang="en-US" sz="1700" dirty="0"/>
          </a:p>
          <a:p>
            <a:pPr>
              <a:lnSpc>
                <a:spcPct val="100000"/>
              </a:lnSpc>
              <a:spcBef>
                <a:spcPts val="0"/>
              </a:spcBef>
              <a:spcAft>
                <a:spcPts val="600"/>
              </a:spcAft>
            </a:pPr>
            <a:endParaRPr lang="en-US" sz="1700" dirty="0"/>
          </a:p>
          <a:p>
            <a:pPr>
              <a:lnSpc>
                <a:spcPct val="100000"/>
              </a:lnSpc>
              <a:spcBef>
                <a:spcPts val="0"/>
              </a:spcBef>
              <a:spcAft>
                <a:spcPts val="600"/>
              </a:spcAft>
            </a:pPr>
            <a:endParaRPr lang="en-US" sz="1700" dirty="0"/>
          </a:p>
        </p:txBody>
      </p:sp>
      <p:cxnSp>
        <p:nvCxnSpPr>
          <p:cNvPr id="5" name="Straight Connector 4">
            <a:extLst>
              <a:ext uri="{FF2B5EF4-FFF2-40B4-BE49-F238E27FC236}">
                <a16:creationId xmlns:a16="http://schemas.microsoft.com/office/drawing/2014/main" id="{8584E984-A3E2-4EE4-BC1C-1DC860BC16F3}"/>
              </a:ext>
            </a:extLst>
          </p:cNvPr>
          <p:cNvCxnSpPr/>
          <p:nvPr/>
        </p:nvCxnSpPr>
        <p:spPr>
          <a:xfrm>
            <a:off x="1014141" y="2241177"/>
            <a:ext cx="387275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6376A9E-DDDE-433A-BBE7-5B3036DF85F5}"/>
              </a:ext>
            </a:extLst>
          </p:cNvPr>
          <p:cNvCxnSpPr/>
          <p:nvPr/>
        </p:nvCxnSpPr>
        <p:spPr>
          <a:xfrm>
            <a:off x="1014141" y="4464424"/>
            <a:ext cx="387275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34B9897-CE76-4A4B-9260-C122E53911D5}"/>
              </a:ext>
            </a:extLst>
          </p:cNvPr>
          <p:cNvSpPr txBox="1"/>
          <p:nvPr/>
        </p:nvSpPr>
        <p:spPr>
          <a:xfrm>
            <a:off x="7258151" y="4376293"/>
            <a:ext cx="3231053" cy="2062103"/>
          </a:xfrm>
          <a:prstGeom prst="rect">
            <a:avLst/>
          </a:prstGeom>
          <a:noFill/>
          <a:ln w="3175">
            <a:solidFill>
              <a:schemeClr val="bg1"/>
            </a:solidFill>
          </a:ln>
        </p:spPr>
        <p:txBody>
          <a:bodyPr wrap="square" rtlCol="0">
            <a:spAutoFit/>
          </a:bodyPr>
          <a:lstStyle/>
          <a:p>
            <a:r>
              <a:rPr lang="en-US" sz="3200" dirty="0" err="1">
                <a:solidFill>
                  <a:schemeClr val="bg1"/>
                </a:solidFill>
              </a:rPr>
              <a:t>Approp</a:t>
            </a:r>
            <a:r>
              <a:rPr lang="en-US" sz="3200" dirty="0">
                <a:solidFill>
                  <a:schemeClr val="bg1"/>
                </a:solidFill>
              </a:rPr>
              <a:t> Funds:	</a:t>
            </a:r>
          </a:p>
          <a:p>
            <a:r>
              <a:rPr lang="en-US" sz="3200" dirty="0">
                <a:solidFill>
                  <a:schemeClr val="bg1"/>
                </a:solidFill>
              </a:rPr>
              <a:t>	101 – 113</a:t>
            </a:r>
          </a:p>
          <a:p>
            <a:r>
              <a:rPr lang="en-US" sz="3200" dirty="0">
                <a:solidFill>
                  <a:schemeClr val="bg1"/>
                </a:solidFill>
              </a:rPr>
              <a:t>	191-192</a:t>
            </a:r>
            <a:br>
              <a:rPr lang="en-US" sz="3200" dirty="0">
                <a:solidFill>
                  <a:schemeClr val="bg1"/>
                </a:solidFill>
              </a:rPr>
            </a:br>
            <a:r>
              <a:rPr lang="en-US" sz="3200" dirty="0">
                <a:solidFill>
                  <a:schemeClr val="bg1"/>
                </a:solidFill>
              </a:rPr>
              <a:t>	221-222</a:t>
            </a:r>
          </a:p>
        </p:txBody>
      </p:sp>
    </p:spTree>
    <p:extLst>
      <p:ext uri="{BB962C8B-B14F-4D97-AF65-F5344CB8AC3E}">
        <p14:creationId xmlns:p14="http://schemas.microsoft.com/office/powerpoint/2010/main" val="219291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959" y="200019"/>
            <a:ext cx="11190082" cy="2187146"/>
          </a:xfrm>
        </p:spPr>
        <p:txBody>
          <a:bodyPr anchor="ctr">
            <a:normAutofit/>
          </a:bodyPr>
          <a:lstStyle/>
          <a:p>
            <a:pPr algn="ctr"/>
            <a:r>
              <a:rPr lang="en-US" sz="7200" dirty="0"/>
              <a:t>Explanations - Reminders</a:t>
            </a:r>
          </a:p>
        </p:txBody>
      </p:sp>
      <p:sp>
        <p:nvSpPr>
          <p:cNvPr id="3" name="Content Placeholder 2"/>
          <p:cNvSpPr>
            <a:spLocks noGrp="1"/>
          </p:cNvSpPr>
          <p:nvPr>
            <p:ph idx="1"/>
          </p:nvPr>
        </p:nvSpPr>
        <p:spPr>
          <a:xfrm>
            <a:off x="5647765" y="1450655"/>
            <a:ext cx="5916706" cy="5183222"/>
          </a:xfrm>
        </p:spPr>
        <p:txBody>
          <a:bodyPr anchor="t">
            <a:normAutofit/>
          </a:bodyPr>
          <a:lstStyle/>
          <a:p>
            <a:pPr marL="0" indent="0">
              <a:lnSpc>
                <a:spcPct val="100000"/>
              </a:lnSpc>
              <a:spcBef>
                <a:spcPts val="0"/>
              </a:spcBef>
              <a:spcAft>
                <a:spcPts val="600"/>
              </a:spcAft>
              <a:buNone/>
            </a:pPr>
            <a:endParaRPr lang="en-US" sz="1700" dirty="0"/>
          </a:p>
          <a:p>
            <a:pPr>
              <a:lnSpc>
                <a:spcPct val="100000"/>
              </a:lnSpc>
              <a:spcBef>
                <a:spcPts val="0"/>
              </a:spcBef>
              <a:spcAft>
                <a:spcPts val="600"/>
              </a:spcAft>
            </a:pPr>
            <a:endParaRPr lang="en-US" sz="1700" dirty="0"/>
          </a:p>
          <a:p>
            <a:pPr>
              <a:lnSpc>
                <a:spcPct val="100000"/>
              </a:lnSpc>
              <a:spcBef>
                <a:spcPts val="0"/>
              </a:spcBef>
              <a:spcAft>
                <a:spcPts val="600"/>
              </a:spcAft>
            </a:pPr>
            <a:endParaRPr lang="en-US" sz="1700" dirty="0"/>
          </a:p>
          <a:p>
            <a:pPr>
              <a:lnSpc>
                <a:spcPct val="100000"/>
              </a:lnSpc>
              <a:spcBef>
                <a:spcPts val="0"/>
              </a:spcBef>
              <a:spcAft>
                <a:spcPts val="600"/>
              </a:spcAft>
            </a:pPr>
            <a:endParaRPr lang="en-US" sz="1700" dirty="0"/>
          </a:p>
        </p:txBody>
      </p:sp>
      <p:cxnSp>
        <p:nvCxnSpPr>
          <p:cNvPr id="9" name="Straight Connector 8">
            <a:extLst>
              <a:ext uri="{FF2B5EF4-FFF2-40B4-BE49-F238E27FC236}">
                <a16:creationId xmlns:a16="http://schemas.microsoft.com/office/drawing/2014/main" id="{66376A9E-DDDE-433A-BBE7-5B3036DF85F5}"/>
              </a:ext>
            </a:extLst>
          </p:cNvPr>
          <p:cNvCxnSpPr>
            <a:cxnSpLocks/>
          </p:cNvCxnSpPr>
          <p:nvPr/>
        </p:nvCxnSpPr>
        <p:spPr>
          <a:xfrm>
            <a:off x="864973" y="1991749"/>
            <a:ext cx="1042910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2D84E60-D868-4EF6-9617-D9551D98698F}"/>
              </a:ext>
            </a:extLst>
          </p:cNvPr>
          <p:cNvSpPr txBox="1">
            <a:spLocks/>
          </p:cNvSpPr>
          <p:nvPr/>
        </p:nvSpPr>
        <p:spPr>
          <a:xfrm>
            <a:off x="864972" y="2363388"/>
            <a:ext cx="10429103" cy="3631013"/>
          </a:xfrm>
          <a:prstGeom prst="rect">
            <a:avLst/>
          </a:prstGeom>
        </p:spPr>
        <p:txBody>
          <a:bodyPr vert="horz" lIns="91440" tIns="45720" rIns="91440" bIns="45720" rtlCol="0" anchor="t">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6000" dirty="0"/>
              <a:t>PO ROLL:  What happens to PO’s starting on 6/24? </a:t>
            </a:r>
          </a:p>
          <a:p>
            <a:pPr lvl="1">
              <a:lnSpc>
                <a:spcPct val="100000"/>
              </a:lnSpc>
              <a:spcBef>
                <a:spcPts val="0"/>
              </a:spcBef>
              <a:spcAft>
                <a:spcPts val="600"/>
              </a:spcAft>
            </a:pPr>
            <a:r>
              <a:rPr lang="en-US" sz="6000" dirty="0"/>
              <a:t>Existing PO encumbrances return to available balance for a few days</a:t>
            </a:r>
          </a:p>
          <a:p>
            <a:pPr lvl="1">
              <a:lnSpc>
                <a:spcPct val="100000"/>
              </a:lnSpc>
              <a:spcBef>
                <a:spcPts val="0"/>
              </a:spcBef>
              <a:spcAft>
                <a:spcPts val="600"/>
              </a:spcAft>
            </a:pPr>
            <a:r>
              <a:rPr lang="en-US" sz="6000" dirty="0"/>
              <a:t>The first distribution line/</a:t>
            </a:r>
            <a:r>
              <a:rPr lang="en-US" sz="6000" dirty="0" err="1"/>
              <a:t>chartfield</a:t>
            </a:r>
            <a:r>
              <a:rPr lang="en-US" sz="6000" dirty="0"/>
              <a:t> completes and a second distribution line with a 7/1/23 budget date is created for the remaining balance</a:t>
            </a:r>
          </a:p>
          <a:p>
            <a:pPr lvl="1">
              <a:lnSpc>
                <a:spcPct val="100000"/>
              </a:lnSpc>
              <a:spcBef>
                <a:spcPts val="0"/>
              </a:spcBef>
              <a:spcAft>
                <a:spcPts val="600"/>
              </a:spcAft>
            </a:pPr>
            <a:r>
              <a:rPr lang="en-US" sz="6000" dirty="0"/>
              <a:t>Budget is loaded, then the rolled PO’s are budget checked and the encumbrances on new funds appear</a:t>
            </a:r>
            <a:br>
              <a:rPr lang="en-US" sz="6000" dirty="0"/>
            </a:br>
            <a:endParaRPr lang="en-US" sz="6000" dirty="0"/>
          </a:p>
          <a:p>
            <a:pPr marL="457200" lvl="1" indent="0">
              <a:lnSpc>
                <a:spcPct val="100000"/>
              </a:lnSpc>
              <a:spcBef>
                <a:spcPts val="0"/>
              </a:spcBef>
              <a:spcAft>
                <a:spcPts val="600"/>
              </a:spcAft>
              <a:buNone/>
            </a:pPr>
            <a:r>
              <a:rPr lang="en-US" sz="7400" b="1" dirty="0"/>
              <a:t>Remember:  </a:t>
            </a:r>
            <a:r>
              <a:rPr lang="en-US" sz="7400" i="1" dirty="0"/>
              <a:t>there will be no Appropriated encumbrances between 6/24 – 7/6</a:t>
            </a:r>
            <a:br>
              <a:rPr lang="en-US" sz="6000" i="1" dirty="0"/>
            </a:br>
            <a:endParaRPr lang="en-US" sz="6000" i="1" dirty="0"/>
          </a:p>
          <a:p>
            <a:pPr marL="0" indent="0">
              <a:lnSpc>
                <a:spcPct val="100000"/>
              </a:lnSpc>
              <a:spcBef>
                <a:spcPts val="0"/>
              </a:spcBef>
              <a:spcAft>
                <a:spcPts val="600"/>
              </a:spcAft>
              <a:buNone/>
            </a:pPr>
            <a:r>
              <a:rPr lang="en-US" sz="6000" dirty="0"/>
              <a:t>PCard 6/22:</a:t>
            </a:r>
          </a:p>
          <a:p>
            <a:pPr lvl="1">
              <a:lnSpc>
                <a:spcPct val="100000"/>
              </a:lnSpc>
              <a:spcBef>
                <a:spcPts val="0"/>
              </a:spcBef>
              <a:spcAft>
                <a:spcPts val="600"/>
              </a:spcAft>
            </a:pPr>
            <a:r>
              <a:rPr lang="en-US" sz="6000" dirty="0"/>
              <a:t>You can continue to approve PCard transactions/UFGO Reports but vouchers won’t post to ledgers until  the new budgets open, 7/6.</a:t>
            </a:r>
          </a:p>
          <a:p>
            <a:pPr>
              <a:lnSpc>
                <a:spcPct val="100000"/>
              </a:lnSpc>
              <a:spcBef>
                <a:spcPts val="0"/>
              </a:spcBef>
              <a:spcAft>
                <a:spcPts val="600"/>
              </a:spcAft>
            </a:pPr>
            <a:endParaRPr lang="en-US" sz="1700" dirty="0"/>
          </a:p>
          <a:p>
            <a:pPr>
              <a:lnSpc>
                <a:spcPct val="100000"/>
              </a:lnSpc>
              <a:spcBef>
                <a:spcPts val="0"/>
              </a:spcBef>
              <a:spcAft>
                <a:spcPts val="600"/>
              </a:spcAft>
            </a:pPr>
            <a:endParaRPr lang="en-US" sz="1700" dirty="0"/>
          </a:p>
        </p:txBody>
      </p:sp>
      <p:sp>
        <p:nvSpPr>
          <p:cNvPr id="6" name="TextBox 5">
            <a:extLst>
              <a:ext uri="{FF2B5EF4-FFF2-40B4-BE49-F238E27FC236}">
                <a16:creationId xmlns:a16="http://schemas.microsoft.com/office/drawing/2014/main" id="{B8E94D5B-51C9-46F7-8A23-EB19B7D69FC9}"/>
              </a:ext>
            </a:extLst>
          </p:cNvPr>
          <p:cNvSpPr txBox="1"/>
          <p:nvPr/>
        </p:nvSpPr>
        <p:spPr>
          <a:xfrm>
            <a:off x="6483606" y="6139087"/>
            <a:ext cx="5450549" cy="461665"/>
          </a:xfrm>
          <a:prstGeom prst="rect">
            <a:avLst/>
          </a:prstGeom>
          <a:noFill/>
          <a:ln w="3175">
            <a:solidFill>
              <a:schemeClr val="bg1"/>
            </a:solidFill>
          </a:ln>
        </p:spPr>
        <p:txBody>
          <a:bodyPr wrap="square" rtlCol="0">
            <a:spAutoFit/>
          </a:bodyPr>
          <a:lstStyle/>
          <a:p>
            <a:r>
              <a:rPr lang="en-US" sz="2400" dirty="0">
                <a:solidFill>
                  <a:schemeClr val="bg1"/>
                </a:solidFill>
              </a:rPr>
              <a:t>Note:  ISP PO’s do not encumber or roll</a:t>
            </a:r>
            <a:endParaRPr lang="en-US" sz="3200" dirty="0">
              <a:solidFill>
                <a:schemeClr val="bg1"/>
              </a:solidFill>
            </a:endParaRPr>
          </a:p>
        </p:txBody>
      </p:sp>
    </p:spTree>
    <p:extLst>
      <p:ext uri="{BB962C8B-B14F-4D97-AF65-F5344CB8AC3E}">
        <p14:creationId xmlns:p14="http://schemas.microsoft.com/office/powerpoint/2010/main" val="907720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959" y="200019"/>
            <a:ext cx="11190082" cy="2187146"/>
          </a:xfrm>
        </p:spPr>
        <p:txBody>
          <a:bodyPr anchor="ctr">
            <a:normAutofit/>
          </a:bodyPr>
          <a:lstStyle/>
          <a:p>
            <a:pPr algn="ctr"/>
            <a:r>
              <a:rPr lang="en-US" sz="5400" dirty="0"/>
              <a:t>Creating New Year PO’s</a:t>
            </a:r>
            <a:br>
              <a:rPr lang="en-US" sz="5400" dirty="0"/>
            </a:br>
            <a:r>
              <a:rPr lang="en-US" sz="5400" dirty="0"/>
              <a:t>Blanket/Amount Only</a:t>
            </a:r>
          </a:p>
        </p:txBody>
      </p:sp>
      <p:cxnSp>
        <p:nvCxnSpPr>
          <p:cNvPr id="9" name="Straight Connector 8">
            <a:extLst>
              <a:ext uri="{FF2B5EF4-FFF2-40B4-BE49-F238E27FC236}">
                <a16:creationId xmlns:a16="http://schemas.microsoft.com/office/drawing/2014/main" id="{66376A9E-DDDE-433A-BBE7-5B3036DF85F5}"/>
              </a:ext>
            </a:extLst>
          </p:cNvPr>
          <p:cNvCxnSpPr>
            <a:cxnSpLocks/>
          </p:cNvCxnSpPr>
          <p:nvPr/>
        </p:nvCxnSpPr>
        <p:spPr>
          <a:xfrm>
            <a:off x="864973" y="1991749"/>
            <a:ext cx="1042910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2D84E60-D868-4EF6-9617-D9551D98698F}"/>
              </a:ext>
            </a:extLst>
          </p:cNvPr>
          <p:cNvSpPr txBox="1">
            <a:spLocks/>
          </p:cNvSpPr>
          <p:nvPr/>
        </p:nvSpPr>
        <p:spPr>
          <a:xfrm>
            <a:off x="864972" y="2363388"/>
            <a:ext cx="10429103" cy="3631013"/>
          </a:xfrm>
          <a:prstGeom prst="rect">
            <a:avLst/>
          </a:prstGeom>
        </p:spPr>
        <p:txBody>
          <a:bodyPr vert="horz" lIns="91440" tIns="45720" rIns="91440" bIns="45720" rtlCol="0" anchor="t">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7200" dirty="0"/>
              <a:t>Amount Only Request for Goods (Blanket)</a:t>
            </a:r>
          </a:p>
          <a:p>
            <a:pPr>
              <a:lnSpc>
                <a:spcPct val="100000"/>
              </a:lnSpc>
              <a:spcBef>
                <a:spcPts val="0"/>
              </a:spcBef>
              <a:spcAft>
                <a:spcPts val="600"/>
              </a:spcAft>
            </a:pPr>
            <a:r>
              <a:rPr lang="en-US" sz="9600" dirty="0"/>
              <a:t>Use myUF Marketplace form “Amount Only Request for Goods”</a:t>
            </a:r>
          </a:p>
          <a:p>
            <a:pPr>
              <a:lnSpc>
                <a:spcPct val="100000"/>
              </a:lnSpc>
              <a:spcBef>
                <a:spcPts val="0"/>
              </a:spcBef>
              <a:spcAft>
                <a:spcPts val="600"/>
              </a:spcAft>
            </a:pPr>
            <a:r>
              <a:rPr lang="en-US" sz="9600" dirty="0"/>
              <a:t>The description should include at least three planned items of purchase</a:t>
            </a:r>
          </a:p>
          <a:p>
            <a:pPr>
              <a:lnSpc>
                <a:spcPct val="100000"/>
              </a:lnSpc>
              <a:spcBef>
                <a:spcPts val="0"/>
              </a:spcBef>
              <a:spcAft>
                <a:spcPts val="600"/>
              </a:spcAft>
            </a:pPr>
            <a:r>
              <a:rPr lang="en-US" sz="9600" dirty="0"/>
              <a:t>Attach vendor price list</a:t>
            </a:r>
          </a:p>
          <a:p>
            <a:pPr>
              <a:lnSpc>
                <a:spcPct val="100000"/>
              </a:lnSpc>
              <a:spcBef>
                <a:spcPts val="0"/>
              </a:spcBef>
              <a:spcAft>
                <a:spcPts val="600"/>
              </a:spcAft>
            </a:pPr>
            <a:r>
              <a:rPr lang="en-US" sz="9600" dirty="0"/>
              <a:t>Minimum amount $1,000 </a:t>
            </a:r>
          </a:p>
          <a:p>
            <a:pPr>
              <a:lnSpc>
                <a:spcPct val="100000"/>
              </a:lnSpc>
              <a:spcBef>
                <a:spcPts val="0"/>
              </a:spcBef>
              <a:spcAft>
                <a:spcPts val="600"/>
              </a:spcAft>
            </a:pPr>
            <a:r>
              <a:rPr lang="en-US" sz="9600" dirty="0"/>
              <a:t>Good for 1 year</a:t>
            </a:r>
          </a:p>
          <a:p>
            <a:pPr>
              <a:lnSpc>
                <a:spcPct val="100000"/>
              </a:lnSpc>
              <a:spcBef>
                <a:spcPts val="0"/>
              </a:spcBef>
              <a:spcAft>
                <a:spcPts val="600"/>
              </a:spcAft>
            </a:pPr>
            <a:r>
              <a:rPr lang="en-US" sz="9600" dirty="0"/>
              <a:t>Can only be used for non-asset goods (items &lt;$5,000).</a:t>
            </a:r>
          </a:p>
          <a:p>
            <a:pPr>
              <a:lnSpc>
                <a:spcPct val="100000"/>
              </a:lnSpc>
              <a:spcBef>
                <a:spcPts val="0"/>
              </a:spcBef>
              <a:spcAft>
                <a:spcPts val="600"/>
              </a:spcAft>
            </a:pPr>
            <a:r>
              <a:rPr lang="en-US" sz="9600" dirty="0"/>
              <a:t>UOM- Unit of Measure Month or Case = 1</a:t>
            </a:r>
          </a:p>
          <a:p>
            <a:pPr>
              <a:lnSpc>
                <a:spcPct val="100000"/>
              </a:lnSpc>
              <a:spcBef>
                <a:spcPts val="0"/>
              </a:spcBef>
              <a:spcAft>
                <a:spcPts val="600"/>
              </a:spcAft>
            </a:pPr>
            <a:r>
              <a:rPr lang="en-US" sz="9600" dirty="0"/>
              <a:t>Quantity- is the amount like 1 Case or 12 months</a:t>
            </a:r>
          </a:p>
          <a:p>
            <a:pPr>
              <a:lnSpc>
                <a:spcPct val="100000"/>
              </a:lnSpc>
              <a:spcBef>
                <a:spcPts val="0"/>
              </a:spcBef>
              <a:spcAft>
                <a:spcPts val="600"/>
              </a:spcAft>
            </a:pPr>
            <a:r>
              <a:rPr lang="en-US" sz="9600" dirty="0"/>
              <a:t>Cannot be used with </a:t>
            </a:r>
            <a:r>
              <a:rPr lang="en-US" sz="9600" dirty="0">
                <a:solidFill>
                  <a:schemeClr val="accent2"/>
                </a:solidFill>
                <a:hlinkClick r:id="rId3">
                  <a:extLst>
                    <a:ext uri="{A12FA001-AC4F-418D-AE19-62706E023703}">
                      <ahyp:hlinkClr xmlns:ahyp="http://schemas.microsoft.com/office/drawing/2018/hyperlinkcolor" val="tx"/>
                    </a:ext>
                  </a:extLst>
                </a:hlinkClick>
              </a:rPr>
              <a:t>enabled vendors</a:t>
            </a:r>
            <a:endParaRPr lang="en-US" sz="9600" dirty="0"/>
          </a:p>
          <a:p>
            <a:pPr>
              <a:lnSpc>
                <a:spcPct val="100000"/>
              </a:lnSpc>
              <a:spcBef>
                <a:spcPts val="0"/>
              </a:spcBef>
              <a:spcAft>
                <a:spcPts val="600"/>
              </a:spcAft>
            </a:pPr>
            <a:endParaRPr lang="en-US" sz="1700" dirty="0"/>
          </a:p>
          <a:p>
            <a:pPr>
              <a:lnSpc>
                <a:spcPct val="100000"/>
              </a:lnSpc>
              <a:spcBef>
                <a:spcPts val="0"/>
              </a:spcBef>
              <a:spcAft>
                <a:spcPts val="600"/>
              </a:spcAft>
            </a:pPr>
            <a:endParaRPr lang="en-US" sz="1700" dirty="0"/>
          </a:p>
        </p:txBody>
      </p:sp>
    </p:spTree>
    <p:extLst>
      <p:ext uri="{BB962C8B-B14F-4D97-AF65-F5344CB8AC3E}">
        <p14:creationId xmlns:p14="http://schemas.microsoft.com/office/powerpoint/2010/main" val="214643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959" y="200019"/>
            <a:ext cx="11190082" cy="2187146"/>
          </a:xfrm>
        </p:spPr>
        <p:txBody>
          <a:bodyPr anchor="ctr">
            <a:normAutofit/>
          </a:bodyPr>
          <a:lstStyle/>
          <a:p>
            <a:pPr algn="ctr"/>
            <a:r>
              <a:rPr lang="en-US" sz="5400" dirty="0"/>
              <a:t>Creating New Year </a:t>
            </a:r>
            <a:br>
              <a:rPr lang="en-US" sz="5400" dirty="0"/>
            </a:br>
            <a:r>
              <a:rPr lang="en-US" sz="5400" dirty="0"/>
              <a:t>Services PO’s</a:t>
            </a:r>
          </a:p>
        </p:txBody>
      </p:sp>
      <p:cxnSp>
        <p:nvCxnSpPr>
          <p:cNvPr id="9" name="Straight Connector 8">
            <a:extLst>
              <a:ext uri="{FF2B5EF4-FFF2-40B4-BE49-F238E27FC236}">
                <a16:creationId xmlns:a16="http://schemas.microsoft.com/office/drawing/2014/main" id="{66376A9E-DDDE-433A-BBE7-5B3036DF85F5}"/>
              </a:ext>
            </a:extLst>
          </p:cNvPr>
          <p:cNvCxnSpPr>
            <a:cxnSpLocks/>
          </p:cNvCxnSpPr>
          <p:nvPr/>
        </p:nvCxnSpPr>
        <p:spPr>
          <a:xfrm>
            <a:off x="864973" y="1991749"/>
            <a:ext cx="1042910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2D84E60-D868-4EF6-9617-D9551D98698F}"/>
              </a:ext>
            </a:extLst>
          </p:cNvPr>
          <p:cNvSpPr txBox="1">
            <a:spLocks/>
          </p:cNvSpPr>
          <p:nvPr/>
        </p:nvSpPr>
        <p:spPr>
          <a:xfrm>
            <a:off x="864972" y="2363388"/>
            <a:ext cx="10429103" cy="3631013"/>
          </a:xfrm>
          <a:prstGeom prst="rect">
            <a:avLst/>
          </a:prstGeom>
        </p:spPr>
        <p:txBody>
          <a:bodyPr vert="horz" lIns="91440" tIns="45720" rIns="91440" bIns="45720" rtlCol="0" anchor="t">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en-US" sz="9600" dirty="0"/>
              <a:t>Use </a:t>
            </a:r>
            <a:r>
              <a:rPr lang="en-US" sz="9600" dirty="0" err="1"/>
              <a:t>myUF</a:t>
            </a:r>
            <a:r>
              <a:rPr lang="en-US" sz="9600" dirty="0"/>
              <a:t> Marketplace form for Services</a:t>
            </a:r>
          </a:p>
          <a:p>
            <a:pPr>
              <a:lnSpc>
                <a:spcPct val="100000"/>
              </a:lnSpc>
              <a:spcBef>
                <a:spcPts val="0"/>
              </a:spcBef>
              <a:spcAft>
                <a:spcPts val="600"/>
              </a:spcAft>
            </a:pPr>
            <a:r>
              <a:rPr lang="en-US" sz="9600" dirty="0"/>
              <a:t>The description should include what services are being provided</a:t>
            </a:r>
          </a:p>
          <a:p>
            <a:pPr>
              <a:lnSpc>
                <a:spcPct val="100000"/>
              </a:lnSpc>
              <a:spcBef>
                <a:spcPts val="0"/>
              </a:spcBef>
              <a:spcAft>
                <a:spcPts val="600"/>
              </a:spcAft>
            </a:pPr>
            <a:r>
              <a:rPr lang="en-US" sz="9600" dirty="0"/>
              <a:t>Attach vendor quote</a:t>
            </a:r>
          </a:p>
          <a:p>
            <a:pPr>
              <a:lnSpc>
                <a:spcPct val="100000"/>
              </a:lnSpc>
              <a:spcBef>
                <a:spcPts val="0"/>
              </a:spcBef>
              <a:spcAft>
                <a:spcPts val="600"/>
              </a:spcAft>
            </a:pPr>
            <a:r>
              <a:rPr lang="en-US" sz="9600" dirty="0"/>
              <a:t>Good for 1 year</a:t>
            </a:r>
          </a:p>
          <a:p>
            <a:pPr>
              <a:lnSpc>
                <a:spcPct val="100000"/>
              </a:lnSpc>
              <a:spcBef>
                <a:spcPts val="0"/>
              </a:spcBef>
              <a:spcAft>
                <a:spcPts val="600"/>
              </a:spcAft>
            </a:pPr>
            <a:r>
              <a:rPr lang="en-US" sz="9600" dirty="0"/>
              <a:t>UOM- Unit of Measure – example:  Month, Quarter</a:t>
            </a:r>
          </a:p>
          <a:p>
            <a:pPr>
              <a:lnSpc>
                <a:spcPct val="100000"/>
              </a:lnSpc>
              <a:spcBef>
                <a:spcPts val="0"/>
              </a:spcBef>
              <a:spcAft>
                <a:spcPts val="600"/>
              </a:spcAft>
            </a:pPr>
            <a:r>
              <a:rPr lang="en-US" sz="9600" dirty="0"/>
              <a:t>Quantity-  example: 12 months</a:t>
            </a:r>
          </a:p>
          <a:p>
            <a:pPr>
              <a:lnSpc>
                <a:spcPct val="100000"/>
              </a:lnSpc>
              <a:spcBef>
                <a:spcPts val="0"/>
              </a:spcBef>
              <a:spcAft>
                <a:spcPts val="600"/>
              </a:spcAft>
            </a:pPr>
            <a:r>
              <a:rPr lang="en-US" sz="9600" dirty="0"/>
              <a:t>Cannot be used with </a:t>
            </a:r>
            <a:r>
              <a:rPr lang="en-US" sz="9600" dirty="0">
                <a:solidFill>
                  <a:schemeClr val="accent2"/>
                </a:solidFill>
                <a:hlinkClick r:id="rId3">
                  <a:extLst>
                    <a:ext uri="{A12FA001-AC4F-418D-AE19-62706E023703}">
                      <ahyp:hlinkClr xmlns:ahyp="http://schemas.microsoft.com/office/drawing/2018/hyperlinkcolor" val="tx"/>
                    </a:ext>
                  </a:extLst>
                </a:hlinkClick>
              </a:rPr>
              <a:t>enabled vendors</a:t>
            </a:r>
            <a:endParaRPr lang="en-US" sz="9600" dirty="0"/>
          </a:p>
          <a:p>
            <a:pPr>
              <a:lnSpc>
                <a:spcPct val="100000"/>
              </a:lnSpc>
              <a:spcBef>
                <a:spcPts val="0"/>
              </a:spcBef>
              <a:spcAft>
                <a:spcPts val="600"/>
              </a:spcAft>
            </a:pPr>
            <a:endParaRPr lang="en-US" sz="1700" dirty="0"/>
          </a:p>
          <a:p>
            <a:pPr>
              <a:lnSpc>
                <a:spcPct val="100000"/>
              </a:lnSpc>
              <a:spcBef>
                <a:spcPts val="0"/>
              </a:spcBef>
              <a:spcAft>
                <a:spcPts val="600"/>
              </a:spcAft>
            </a:pPr>
            <a:endParaRPr lang="en-US" sz="1700" dirty="0"/>
          </a:p>
        </p:txBody>
      </p:sp>
    </p:spTree>
    <p:extLst>
      <p:ext uri="{BB962C8B-B14F-4D97-AF65-F5344CB8AC3E}">
        <p14:creationId xmlns:p14="http://schemas.microsoft.com/office/powerpoint/2010/main" val="291590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417" y="1450655"/>
            <a:ext cx="3683934" cy="3956690"/>
          </a:xfrm>
        </p:spPr>
        <p:txBody>
          <a:bodyPr anchor="ctr">
            <a:normAutofit/>
          </a:bodyPr>
          <a:lstStyle/>
          <a:p>
            <a:pPr algn="ctr"/>
            <a:r>
              <a:rPr lang="en-US" sz="5000" dirty="0"/>
              <a:t>Helpful Tips</a:t>
            </a:r>
          </a:p>
        </p:txBody>
      </p:sp>
      <p:sp>
        <p:nvSpPr>
          <p:cNvPr id="3" name="Content Placeholder 2"/>
          <p:cNvSpPr>
            <a:spLocks noGrp="1"/>
          </p:cNvSpPr>
          <p:nvPr>
            <p:ph idx="1"/>
          </p:nvPr>
        </p:nvSpPr>
        <p:spPr>
          <a:xfrm>
            <a:off x="5683860" y="379844"/>
            <a:ext cx="5916706" cy="5183222"/>
          </a:xfrm>
        </p:spPr>
        <p:txBody>
          <a:bodyPr anchor="t">
            <a:normAutofit/>
          </a:bodyPr>
          <a:lstStyle/>
          <a:p>
            <a:pPr>
              <a:lnSpc>
                <a:spcPct val="100000"/>
              </a:lnSpc>
              <a:spcBef>
                <a:spcPts val="0"/>
              </a:spcBef>
              <a:spcAft>
                <a:spcPts val="600"/>
              </a:spcAft>
            </a:pPr>
            <a:r>
              <a:rPr lang="en-US" sz="3000" dirty="0"/>
              <a:t>Use the open encumbrance report to ensure old PO’s are closed (see Closing PO Instruction Guide)</a:t>
            </a:r>
          </a:p>
          <a:p>
            <a:pPr>
              <a:lnSpc>
                <a:spcPct val="100000"/>
              </a:lnSpc>
              <a:spcBef>
                <a:spcPts val="0"/>
              </a:spcBef>
              <a:spcAft>
                <a:spcPts val="600"/>
              </a:spcAft>
            </a:pPr>
            <a:r>
              <a:rPr lang="en-US" sz="3000" dirty="0"/>
              <a:t>You can’t voucher against a PO which has a change order in-process</a:t>
            </a:r>
            <a:endParaRPr lang="en-US" sz="2200" dirty="0"/>
          </a:p>
          <a:p>
            <a:pPr>
              <a:lnSpc>
                <a:spcPct val="100000"/>
              </a:lnSpc>
              <a:spcBef>
                <a:spcPts val="0"/>
              </a:spcBef>
              <a:spcAft>
                <a:spcPts val="600"/>
              </a:spcAft>
            </a:pPr>
            <a:endParaRPr lang="en-US" sz="1700" dirty="0"/>
          </a:p>
          <a:p>
            <a:pPr>
              <a:lnSpc>
                <a:spcPct val="100000"/>
              </a:lnSpc>
              <a:spcBef>
                <a:spcPts val="0"/>
              </a:spcBef>
              <a:spcAft>
                <a:spcPts val="600"/>
              </a:spcAft>
            </a:pPr>
            <a:endParaRPr lang="en-US" sz="1700" dirty="0"/>
          </a:p>
        </p:txBody>
      </p:sp>
      <p:cxnSp>
        <p:nvCxnSpPr>
          <p:cNvPr id="5" name="Straight Connector 4">
            <a:extLst>
              <a:ext uri="{FF2B5EF4-FFF2-40B4-BE49-F238E27FC236}">
                <a16:creationId xmlns:a16="http://schemas.microsoft.com/office/drawing/2014/main" id="{8584E984-A3E2-4EE4-BC1C-1DC860BC16F3}"/>
              </a:ext>
            </a:extLst>
          </p:cNvPr>
          <p:cNvCxnSpPr/>
          <p:nvPr/>
        </p:nvCxnSpPr>
        <p:spPr>
          <a:xfrm>
            <a:off x="1014141" y="2241177"/>
            <a:ext cx="387275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6376A9E-DDDE-433A-BBE7-5B3036DF85F5}"/>
              </a:ext>
            </a:extLst>
          </p:cNvPr>
          <p:cNvCxnSpPr/>
          <p:nvPr/>
        </p:nvCxnSpPr>
        <p:spPr>
          <a:xfrm>
            <a:off x="1038855" y="4464424"/>
            <a:ext cx="3872753"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3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959" y="116311"/>
            <a:ext cx="11190082" cy="1250631"/>
          </a:xfrm>
        </p:spPr>
        <p:txBody>
          <a:bodyPr anchor="ctr">
            <a:normAutofit/>
          </a:bodyPr>
          <a:lstStyle/>
          <a:p>
            <a:pPr algn="ctr"/>
            <a:r>
              <a:rPr lang="en-US" sz="7200" dirty="0"/>
              <a:t>Helpful Resources </a:t>
            </a:r>
          </a:p>
        </p:txBody>
      </p:sp>
      <p:sp>
        <p:nvSpPr>
          <p:cNvPr id="3" name="Content Placeholder 2"/>
          <p:cNvSpPr>
            <a:spLocks noGrp="1"/>
          </p:cNvSpPr>
          <p:nvPr>
            <p:ph idx="1"/>
          </p:nvPr>
        </p:nvSpPr>
        <p:spPr>
          <a:xfrm>
            <a:off x="5647765" y="1450655"/>
            <a:ext cx="5916706" cy="5183222"/>
          </a:xfrm>
        </p:spPr>
        <p:txBody>
          <a:bodyPr anchor="t">
            <a:normAutofit/>
          </a:bodyPr>
          <a:lstStyle/>
          <a:p>
            <a:pPr marL="0" indent="0">
              <a:lnSpc>
                <a:spcPct val="100000"/>
              </a:lnSpc>
              <a:spcBef>
                <a:spcPts val="0"/>
              </a:spcBef>
              <a:spcAft>
                <a:spcPts val="600"/>
              </a:spcAft>
              <a:buNone/>
            </a:pPr>
            <a:endParaRPr lang="en-US" sz="1700"/>
          </a:p>
          <a:p>
            <a:pPr>
              <a:lnSpc>
                <a:spcPct val="100000"/>
              </a:lnSpc>
              <a:spcBef>
                <a:spcPts val="0"/>
              </a:spcBef>
              <a:spcAft>
                <a:spcPts val="600"/>
              </a:spcAft>
            </a:pPr>
            <a:endParaRPr lang="en-US" sz="1700"/>
          </a:p>
          <a:p>
            <a:pPr>
              <a:lnSpc>
                <a:spcPct val="100000"/>
              </a:lnSpc>
              <a:spcBef>
                <a:spcPts val="0"/>
              </a:spcBef>
              <a:spcAft>
                <a:spcPts val="600"/>
              </a:spcAft>
            </a:pPr>
            <a:endParaRPr lang="en-US" sz="1700"/>
          </a:p>
          <a:p>
            <a:pPr>
              <a:lnSpc>
                <a:spcPct val="100000"/>
              </a:lnSpc>
              <a:spcBef>
                <a:spcPts val="0"/>
              </a:spcBef>
              <a:spcAft>
                <a:spcPts val="600"/>
              </a:spcAft>
            </a:pPr>
            <a:endParaRPr lang="en-US" sz="1700"/>
          </a:p>
        </p:txBody>
      </p:sp>
      <p:cxnSp>
        <p:nvCxnSpPr>
          <p:cNvPr id="9" name="Straight Connector 8">
            <a:extLst>
              <a:ext uri="{FF2B5EF4-FFF2-40B4-BE49-F238E27FC236}">
                <a16:creationId xmlns:a16="http://schemas.microsoft.com/office/drawing/2014/main" id="{66376A9E-DDDE-433A-BBE7-5B3036DF85F5}"/>
              </a:ext>
            </a:extLst>
          </p:cNvPr>
          <p:cNvCxnSpPr>
            <a:cxnSpLocks/>
          </p:cNvCxnSpPr>
          <p:nvPr/>
        </p:nvCxnSpPr>
        <p:spPr>
          <a:xfrm>
            <a:off x="2631989" y="1272746"/>
            <a:ext cx="6833287"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2D84E60-D868-4EF6-9617-D9551D98698F}"/>
              </a:ext>
            </a:extLst>
          </p:cNvPr>
          <p:cNvSpPr txBox="1">
            <a:spLocks/>
          </p:cNvSpPr>
          <p:nvPr/>
        </p:nvSpPr>
        <p:spPr>
          <a:xfrm>
            <a:off x="2226635" y="2530450"/>
            <a:ext cx="1297460" cy="54045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2400" dirty="0"/>
              <a:t>Reports </a:t>
            </a:r>
            <a:endParaRPr lang="en-US" sz="1700" dirty="0"/>
          </a:p>
          <a:p>
            <a:pPr>
              <a:lnSpc>
                <a:spcPct val="100000"/>
              </a:lnSpc>
              <a:spcBef>
                <a:spcPts val="0"/>
              </a:spcBef>
              <a:spcAft>
                <a:spcPts val="600"/>
              </a:spcAft>
            </a:pPr>
            <a:endParaRPr lang="en-US" sz="1700" dirty="0"/>
          </a:p>
        </p:txBody>
      </p:sp>
      <p:sp>
        <p:nvSpPr>
          <p:cNvPr id="11" name="Content Placeholder 2">
            <a:extLst>
              <a:ext uri="{FF2B5EF4-FFF2-40B4-BE49-F238E27FC236}">
                <a16:creationId xmlns:a16="http://schemas.microsoft.com/office/drawing/2014/main" id="{5A61EA6D-A9AA-4F23-86E7-03227EDCDA26}"/>
              </a:ext>
            </a:extLst>
          </p:cNvPr>
          <p:cNvSpPr txBox="1">
            <a:spLocks/>
          </p:cNvSpPr>
          <p:nvPr/>
        </p:nvSpPr>
        <p:spPr>
          <a:xfrm>
            <a:off x="5389974" y="2530450"/>
            <a:ext cx="1297460" cy="54045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2400" dirty="0"/>
              <a:t>Guides</a:t>
            </a:r>
            <a:endParaRPr lang="en-US" sz="1700" dirty="0"/>
          </a:p>
          <a:p>
            <a:pPr>
              <a:lnSpc>
                <a:spcPct val="100000"/>
              </a:lnSpc>
              <a:spcBef>
                <a:spcPts val="0"/>
              </a:spcBef>
              <a:spcAft>
                <a:spcPts val="600"/>
              </a:spcAft>
            </a:pPr>
            <a:endParaRPr lang="en-US" sz="1700" dirty="0"/>
          </a:p>
        </p:txBody>
      </p:sp>
      <p:sp>
        <p:nvSpPr>
          <p:cNvPr id="12" name="Content Placeholder 2">
            <a:extLst>
              <a:ext uri="{FF2B5EF4-FFF2-40B4-BE49-F238E27FC236}">
                <a16:creationId xmlns:a16="http://schemas.microsoft.com/office/drawing/2014/main" id="{99A59F40-D36B-4407-88A3-F90FE1172A33}"/>
              </a:ext>
            </a:extLst>
          </p:cNvPr>
          <p:cNvSpPr txBox="1">
            <a:spLocks/>
          </p:cNvSpPr>
          <p:nvPr/>
        </p:nvSpPr>
        <p:spPr>
          <a:xfrm>
            <a:off x="8454448" y="2530450"/>
            <a:ext cx="1297460" cy="54045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2400" dirty="0"/>
              <a:t>Queries</a:t>
            </a:r>
            <a:endParaRPr lang="en-US" sz="1700" dirty="0"/>
          </a:p>
          <a:p>
            <a:pPr>
              <a:lnSpc>
                <a:spcPct val="100000"/>
              </a:lnSpc>
              <a:spcBef>
                <a:spcPts val="0"/>
              </a:spcBef>
              <a:spcAft>
                <a:spcPts val="600"/>
              </a:spcAft>
            </a:pPr>
            <a:endParaRPr lang="en-US" sz="1700" dirty="0"/>
          </a:p>
        </p:txBody>
      </p:sp>
      <p:grpSp>
        <p:nvGrpSpPr>
          <p:cNvPr id="23" name="Google Shape;6539;p80">
            <a:extLst>
              <a:ext uri="{FF2B5EF4-FFF2-40B4-BE49-F238E27FC236}">
                <a16:creationId xmlns:a16="http://schemas.microsoft.com/office/drawing/2014/main" id="{2C0A0F67-C497-4C45-A0C4-D91E48EE8F3E}"/>
              </a:ext>
            </a:extLst>
          </p:cNvPr>
          <p:cNvGrpSpPr/>
          <p:nvPr/>
        </p:nvGrpSpPr>
        <p:grpSpPr>
          <a:xfrm>
            <a:off x="5389975" y="1754659"/>
            <a:ext cx="1060258" cy="733934"/>
            <a:chOff x="-40378075" y="3267450"/>
            <a:chExt cx="317425" cy="289075"/>
          </a:xfrm>
          <a:solidFill>
            <a:schemeClr val="accent2"/>
          </a:solidFill>
        </p:grpSpPr>
        <p:sp>
          <p:nvSpPr>
            <p:cNvPr id="24" name="Google Shape;6540;p80">
              <a:extLst>
                <a:ext uri="{FF2B5EF4-FFF2-40B4-BE49-F238E27FC236}">
                  <a16:creationId xmlns:a16="http://schemas.microsoft.com/office/drawing/2014/main" id="{46BD4A60-9C85-4B4E-AD73-7F4555472A54}"/>
                </a:ext>
              </a:extLst>
            </p:cNvPr>
            <p:cNvSpPr/>
            <p:nvPr/>
          </p:nvSpPr>
          <p:spPr>
            <a:xfrm>
              <a:off x="-40218975" y="3308400"/>
              <a:ext cx="158325" cy="248125"/>
            </a:xfrm>
            <a:custGeom>
              <a:avLst/>
              <a:gdLst/>
              <a:ahLst/>
              <a:cxnLst/>
              <a:rect l="l" t="t" r="r" b="b"/>
              <a:pathLst>
                <a:path w="6333" h="9925" extrusionOk="0">
                  <a:moveTo>
                    <a:pt x="4694" y="1"/>
                  </a:moveTo>
                  <a:lnTo>
                    <a:pt x="4694" y="7877"/>
                  </a:lnTo>
                  <a:cubicBezTo>
                    <a:pt x="4694" y="8097"/>
                    <a:pt x="4474" y="8255"/>
                    <a:pt x="4253" y="8255"/>
                  </a:cubicBezTo>
                  <a:cubicBezTo>
                    <a:pt x="2993" y="8255"/>
                    <a:pt x="1638" y="8696"/>
                    <a:pt x="693" y="9452"/>
                  </a:cubicBezTo>
                  <a:cubicBezTo>
                    <a:pt x="536" y="9546"/>
                    <a:pt x="189" y="9925"/>
                    <a:pt x="0" y="9925"/>
                  </a:cubicBezTo>
                  <a:lnTo>
                    <a:pt x="5073" y="9925"/>
                  </a:lnTo>
                  <a:cubicBezTo>
                    <a:pt x="5734" y="9925"/>
                    <a:pt x="6333" y="9357"/>
                    <a:pt x="6333" y="8696"/>
                  </a:cubicBezTo>
                  <a:lnTo>
                    <a:pt x="6333" y="1229"/>
                  </a:lnTo>
                  <a:cubicBezTo>
                    <a:pt x="6333" y="536"/>
                    <a:pt x="5766" y="1"/>
                    <a:pt x="5073" y="1"/>
                  </a:cubicBezTo>
                  <a:close/>
                </a:path>
              </a:pathLst>
            </a:custGeom>
            <a:grp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6541;p80">
              <a:extLst>
                <a:ext uri="{FF2B5EF4-FFF2-40B4-BE49-F238E27FC236}">
                  <a16:creationId xmlns:a16="http://schemas.microsoft.com/office/drawing/2014/main" id="{42B7A541-ECCF-4FBE-9798-D629F41E5F7C}"/>
                </a:ext>
              </a:extLst>
            </p:cNvPr>
            <p:cNvSpPr/>
            <p:nvPr/>
          </p:nvSpPr>
          <p:spPr>
            <a:xfrm>
              <a:off x="-40316650" y="3267450"/>
              <a:ext cx="86675" cy="257575"/>
            </a:xfrm>
            <a:custGeom>
              <a:avLst/>
              <a:gdLst/>
              <a:ahLst/>
              <a:cxnLst/>
              <a:rect l="l" t="t" r="r" b="b"/>
              <a:pathLst>
                <a:path w="3467" h="10303" extrusionOk="0">
                  <a:moveTo>
                    <a:pt x="1" y="0"/>
                  </a:moveTo>
                  <a:lnTo>
                    <a:pt x="1" y="9105"/>
                  </a:lnTo>
                  <a:cubicBezTo>
                    <a:pt x="1166" y="9200"/>
                    <a:pt x="2489" y="9578"/>
                    <a:pt x="3466" y="10302"/>
                  </a:cubicBezTo>
                  <a:lnTo>
                    <a:pt x="3466" y="1197"/>
                  </a:lnTo>
                  <a:cubicBezTo>
                    <a:pt x="2489" y="473"/>
                    <a:pt x="1229" y="95"/>
                    <a:pt x="1" y="0"/>
                  </a:cubicBezTo>
                  <a:close/>
                </a:path>
              </a:pathLst>
            </a:custGeom>
            <a:grp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6542;p80">
              <a:extLst>
                <a:ext uri="{FF2B5EF4-FFF2-40B4-BE49-F238E27FC236}">
                  <a16:creationId xmlns:a16="http://schemas.microsoft.com/office/drawing/2014/main" id="{4388BD6A-9777-409C-8D85-3E674DFA8FF2}"/>
                </a:ext>
              </a:extLst>
            </p:cNvPr>
            <p:cNvSpPr/>
            <p:nvPr/>
          </p:nvSpPr>
          <p:spPr>
            <a:xfrm>
              <a:off x="-40209525" y="3267450"/>
              <a:ext cx="86650" cy="257575"/>
            </a:xfrm>
            <a:custGeom>
              <a:avLst/>
              <a:gdLst/>
              <a:ahLst/>
              <a:cxnLst/>
              <a:rect l="l" t="t" r="r" b="b"/>
              <a:pathLst>
                <a:path w="3466" h="10303" extrusionOk="0">
                  <a:moveTo>
                    <a:pt x="3466" y="0"/>
                  </a:moveTo>
                  <a:cubicBezTo>
                    <a:pt x="2300" y="95"/>
                    <a:pt x="977" y="473"/>
                    <a:pt x="0" y="1197"/>
                  </a:cubicBezTo>
                  <a:lnTo>
                    <a:pt x="0" y="10302"/>
                  </a:lnTo>
                  <a:cubicBezTo>
                    <a:pt x="977" y="9578"/>
                    <a:pt x="2237" y="9200"/>
                    <a:pt x="3466" y="9105"/>
                  </a:cubicBezTo>
                  <a:lnTo>
                    <a:pt x="3466" y="0"/>
                  </a:lnTo>
                  <a:close/>
                </a:path>
              </a:pathLst>
            </a:custGeom>
            <a:grp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6543;p80">
              <a:extLst>
                <a:ext uri="{FF2B5EF4-FFF2-40B4-BE49-F238E27FC236}">
                  <a16:creationId xmlns:a16="http://schemas.microsoft.com/office/drawing/2014/main" id="{9C364F6B-A477-4D3E-8A87-FC455DE84F1A}"/>
                </a:ext>
              </a:extLst>
            </p:cNvPr>
            <p:cNvSpPr/>
            <p:nvPr/>
          </p:nvSpPr>
          <p:spPr>
            <a:xfrm>
              <a:off x="-40378075" y="3308400"/>
              <a:ext cx="157550" cy="248125"/>
            </a:xfrm>
            <a:custGeom>
              <a:avLst/>
              <a:gdLst/>
              <a:ahLst/>
              <a:cxnLst/>
              <a:rect l="l" t="t" r="r" b="b"/>
              <a:pathLst>
                <a:path w="6302" h="9925" extrusionOk="0">
                  <a:moveTo>
                    <a:pt x="1229" y="1"/>
                  </a:moveTo>
                  <a:cubicBezTo>
                    <a:pt x="567" y="1"/>
                    <a:pt x="0" y="536"/>
                    <a:pt x="0" y="1198"/>
                  </a:cubicBezTo>
                  <a:lnTo>
                    <a:pt x="0" y="8664"/>
                  </a:lnTo>
                  <a:cubicBezTo>
                    <a:pt x="32" y="9357"/>
                    <a:pt x="567" y="9925"/>
                    <a:pt x="1229" y="9925"/>
                  </a:cubicBezTo>
                  <a:lnTo>
                    <a:pt x="6301" y="9925"/>
                  </a:lnTo>
                  <a:cubicBezTo>
                    <a:pt x="6112" y="9925"/>
                    <a:pt x="5766" y="9609"/>
                    <a:pt x="5608" y="9452"/>
                  </a:cubicBezTo>
                  <a:cubicBezTo>
                    <a:pt x="4631" y="8664"/>
                    <a:pt x="3277" y="8255"/>
                    <a:pt x="2048" y="8255"/>
                  </a:cubicBezTo>
                  <a:cubicBezTo>
                    <a:pt x="1828" y="8255"/>
                    <a:pt x="1638" y="8066"/>
                    <a:pt x="1638" y="7877"/>
                  </a:cubicBezTo>
                  <a:lnTo>
                    <a:pt x="1638" y="1"/>
                  </a:lnTo>
                  <a:close/>
                </a:path>
              </a:pathLst>
            </a:custGeom>
            <a:grp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6602;p80">
            <a:extLst>
              <a:ext uri="{FF2B5EF4-FFF2-40B4-BE49-F238E27FC236}">
                <a16:creationId xmlns:a16="http://schemas.microsoft.com/office/drawing/2014/main" id="{19B85058-897E-47CA-ACBE-08CB7DED3485}"/>
              </a:ext>
            </a:extLst>
          </p:cNvPr>
          <p:cNvGrpSpPr/>
          <p:nvPr/>
        </p:nvGrpSpPr>
        <p:grpSpPr>
          <a:xfrm>
            <a:off x="8613183" y="1781097"/>
            <a:ext cx="884690" cy="707496"/>
            <a:chOff x="-41526450" y="3653375"/>
            <a:chExt cx="315875" cy="247350"/>
          </a:xfrm>
          <a:solidFill>
            <a:schemeClr val="accent2"/>
          </a:solidFill>
        </p:grpSpPr>
        <p:sp>
          <p:nvSpPr>
            <p:cNvPr id="29" name="Google Shape;6603;p80">
              <a:extLst>
                <a:ext uri="{FF2B5EF4-FFF2-40B4-BE49-F238E27FC236}">
                  <a16:creationId xmlns:a16="http://schemas.microsoft.com/office/drawing/2014/main" id="{2415B78E-D776-4A98-A2B3-CE69E64D19DE}"/>
                </a:ext>
              </a:extLst>
            </p:cNvPr>
            <p:cNvSpPr/>
            <p:nvPr/>
          </p:nvSpPr>
          <p:spPr>
            <a:xfrm>
              <a:off x="-41526450" y="3860525"/>
              <a:ext cx="315875" cy="40200"/>
            </a:xfrm>
            <a:custGeom>
              <a:avLst/>
              <a:gdLst/>
              <a:ahLst/>
              <a:cxnLst/>
              <a:rect l="l" t="t" r="r" b="b"/>
              <a:pathLst>
                <a:path w="12635" h="1608" extrusionOk="0">
                  <a:moveTo>
                    <a:pt x="379" y="0"/>
                  </a:moveTo>
                  <a:cubicBezTo>
                    <a:pt x="159" y="0"/>
                    <a:pt x="1" y="189"/>
                    <a:pt x="1" y="378"/>
                  </a:cubicBezTo>
                  <a:cubicBezTo>
                    <a:pt x="1" y="1040"/>
                    <a:pt x="537" y="1607"/>
                    <a:pt x="1198" y="1607"/>
                  </a:cubicBezTo>
                  <a:lnTo>
                    <a:pt x="11406" y="1607"/>
                  </a:lnTo>
                  <a:cubicBezTo>
                    <a:pt x="12067" y="1607"/>
                    <a:pt x="12634" y="1072"/>
                    <a:pt x="12634" y="378"/>
                  </a:cubicBezTo>
                  <a:cubicBezTo>
                    <a:pt x="12603" y="158"/>
                    <a:pt x="12445" y="0"/>
                    <a:pt x="12193" y="0"/>
                  </a:cubicBezTo>
                  <a:lnTo>
                    <a:pt x="10965" y="0"/>
                  </a:lnTo>
                  <a:lnTo>
                    <a:pt x="10965" y="378"/>
                  </a:lnTo>
                  <a:cubicBezTo>
                    <a:pt x="10965" y="630"/>
                    <a:pt x="10776" y="819"/>
                    <a:pt x="10555" y="819"/>
                  </a:cubicBezTo>
                  <a:cubicBezTo>
                    <a:pt x="10303" y="819"/>
                    <a:pt x="10146" y="630"/>
                    <a:pt x="10146" y="378"/>
                  </a:cubicBezTo>
                  <a:lnTo>
                    <a:pt x="10146" y="0"/>
                  </a:lnTo>
                  <a:lnTo>
                    <a:pt x="9326" y="0"/>
                  </a:lnTo>
                  <a:lnTo>
                    <a:pt x="9326" y="378"/>
                  </a:lnTo>
                  <a:cubicBezTo>
                    <a:pt x="9326" y="630"/>
                    <a:pt x="9137" y="819"/>
                    <a:pt x="8917" y="819"/>
                  </a:cubicBezTo>
                  <a:cubicBezTo>
                    <a:pt x="8696" y="819"/>
                    <a:pt x="8507" y="630"/>
                    <a:pt x="8507" y="378"/>
                  </a:cubicBezTo>
                  <a:lnTo>
                    <a:pt x="8507"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6604;p80">
              <a:extLst>
                <a:ext uri="{FF2B5EF4-FFF2-40B4-BE49-F238E27FC236}">
                  <a16:creationId xmlns:a16="http://schemas.microsoft.com/office/drawing/2014/main" id="{93A281B7-238F-4A08-9976-F008F0647701}"/>
                </a:ext>
              </a:extLst>
            </p:cNvPr>
            <p:cNvSpPr/>
            <p:nvPr/>
          </p:nvSpPr>
          <p:spPr>
            <a:xfrm>
              <a:off x="-41506750" y="3653375"/>
              <a:ext cx="275700" cy="186700"/>
            </a:xfrm>
            <a:custGeom>
              <a:avLst/>
              <a:gdLst/>
              <a:ahLst/>
              <a:cxnLst/>
              <a:rect l="l" t="t" r="r" b="b"/>
              <a:pathLst>
                <a:path w="11028" h="7468" extrusionOk="0">
                  <a:moveTo>
                    <a:pt x="3794" y="1673"/>
                  </a:moveTo>
                  <a:cubicBezTo>
                    <a:pt x="3841" y="1673"/>
                    <a:pt x="3890" y="1682"/>
                    <a:pt x="3939" y="1702"/>
                  </a:cubicBezTo>
                  <a:lnTo>
                    <a:pt x="6428" y="2521"/>
                  </a:lnTo>
                  <a:cubicBezTo>
                    <a:pt x="6680" y="2616"/>
                    <a:pt x="6806" y="2994"/>
                    <a:pt x="6585" y="3214"/>
                  </a:cubicBezTo>
                  <a:lnTo>
                    <a:pt x="6018" y="3750"/>
                  </a:lnTo>
                  <a:lnTo>
                    <a:pt x="7404" y="5136"/>
                  </a:lnTo>
                  <a:cubicBezTo>
                    <a:pt x="7593" y="5262"/>
                    <a:pt x="7593" y="5514"/>
                    <a:pt x="7436" y="5671"/>
                  </a:cubicBezTo>
                  <a:cubicBezTo>
                    <a:pt x="7357" y="5750"/>
                    <a:pt x="7247" y="5790"/>
                    <a:pt x="7136" y="5790"/>
                  </a:cubicBezTo>
                  <a:cubicBezTo>
                    <a:pt x="7026" y="5790"/>
                    <a:pt x="6916" y="5750"/>
                    <a:pt x="6837" y="5671"/>
                  </a:cubicBezTo>
                  <a:lnTo>
                    <a:pt x="5451" y="4317"/>
                  </a:lnTo>
                  <a:lnTo>
                    <a:pt x="4915" y="4852"/>
                  </a:lnTo>
                  <a:cubicBezTo>
                    <a:pt x="4821" y="4947"/>
                    <a:pt x="4714" y="4988"/>
                    <a:pt x="4613" y="4988"/>
                  </a:cubicBezTo>
                  <a:cubicBezTo>
                    <a:pt x="4444" y="4988"/>
                    <a:pt x="4293" y="4872"/>
                    <a:pt x="4254" y="4695"/>
                  </a:cubicBezTo>
                  <a:lnTo>
                    <a:pt x="3435" y="2206"/>
                  </a:lnTo>
                  <a:cubicBezTo>
                    <a:pt x="3328" y="1940"/>
                    <a:pt x="3537" y="1673"/>
                    <a:pt x="3794" y="1673"/>
                  </a:cubicBezTo>
                  <a:close/>
                  <a:moveTo>
                    <a:pt x="1198" y="1"/>
                  </a:moveTo>
                  <a:cubicBezTo>
                    <a:pt x="536" y="1"/>
                    <a:pt x="1" y="568"/>
                    <a:pt x="1" y="1229"/>
                  </a:cubicBezTo>
                  <a:lnTo>
                    <a:pt x="1" y="7467"/>
                  </a:lnTo>
                  <a:lnTo>
                    <a:pt x="11027" y="7467"/>
                  </a:lnTo>
                  <a:lnTo>
                    <a:pt x="11027" y="1229"/>
                  </a:lnTo>
                  <a:cubicBezTo>
                    <a:pt x="11027" y="568"/>
                    <a:pt x="10460" y="1"/>
                    <a:pt x="976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1" name="Google Shape;6612;p80">
            <a:extLst>
              <a:ext uri="{FF2B5EF4-FFF2-40B4-BE49-F238E27FC236}">
                <a16:creationId xmlns:a16="http://schemas.microsoft.com/office/drawing/2014/main" id="{6BA9196A-AA14-468D-AB4F-C480D5B0E7E0}"/>
              </a:ext>
            </a:extLst>
          </p:cNvPr>
          <p:cNvSpPr/>
          <p:nvPr/>
        </p:nvSpPr>
        <p:spPr>
          <a:xfrm>
            <a:off x="2445499" y="1754659"/>
            <a:ext cx="665631" cy="775791"/>
          </a:xfrm>
          <a:custGeom>
            <a:avLst/>
            <a:gdLst/>
            <a:ahLst/>
            <a:cxnLst/>
            <a:rect l="l" t="t" r="r" b="b"/>
            <a:pathLst>
              <a:path w="10807" h="12666" extrusionOk="0">
                <a:moveTo>
                  <a:pt x="5419" y="851"/>
                </a:moveTo>
                <a:cubicBezTo>
                  <a:pt x="5640" y="851"/>
                  <a:pt x="5797" y="1040"/>
                  <a:pt x="5829" y="1261"/>
                </a:cubicBezTo>
                <a:cubicBezTo>
                  <a:pt x="5829" y="1513"/>
                  <a:pt x="6049" y="1670"/>
                  <a:pt x="6270" y="1670"/>
                </a:cubicBezTo>
                <a:lnTo>
                  <a:pt x="7940" y="1670"/>
                </a:lnTo>
                <a:cubicBezTo>
                  <a:pt x="8160" y="1670"/>
                  <a:pt x="8318" y="1859"/>
                  <a:pt x="8349" y="2048"/>
                </a:cubicBezTo>
                <a:lnTo>
                  <a:pt x="8349" y="2489"/>
                </a:lnTo>
                <a:lnTo>
                  <a:pt x="2615" y="2489"/>
                </a:lnTo>
                <a:lnTo>
                  <a:pt x="2615" y="2048"/>
                </a:lnTo>
                <a:lnTo>
                  <a:pt x="2521" y="2048"/>
                </a:lnTo>
                <a:cubicBezTo>
                  <a:pt x="2521" y="1828"/>
                  <a:pt x="2741" y="1670"/>
                  <a:pt x="2962" y="1670"/>
                </a:cubicBezTo>
                <a:lnTo>
                  <a:pt x="4569" y="1670"/>
                </a:lnTo>
                <a:cubicBezTo>
                  <a:pt x="4821" y="1670"/>
                  <a:pt x="5010" y="1481"/>
                  <a:pt x="5010" y="1261"/>
                </a:cubicBezTo>
                <a:cubicBezTo>
                  <a:pt x="5010" y="1040"/>
                  <a:pt x="5199" y="882"/>
                  <a:pt x="5419" y="851"/>
                </a:cubicBezTo>
                <a:close/>
                <a:moveTo>
                  <a:pt x="8203" y="5651"/>
                </a:moveTo>
                <a:cubicBezTo>
                  <a:pt x="8417" y="5651"/>
                  <a:pt x="8629" y="5730"/>
                  <a:pt x="8790" y="5892"/>
                </a:cubicBezTo>
                <a:lnTo>
                  <a:pt x="8885" y="5955"/>
                </a:lnTo>
                <a:cubicBezTo>
                  <a:pt x="9200" y="6270"/>
                  <a:pt x="9200" y="6805"/>
                  <a:pt x="8885" y="7152"/>
                </a:cubicBezTo>
                <a:lnTo>
                  <a:pt x="5577" y="10428"/>
                </a:lnTo>
                <a:cubicBezTo>
                  <a:pt x="5419" y="10586"/>
                  <a:pt x="5199" y="10665"/>
                  <a:pt x="4978" y="10665"/>
                </a:cubicBezTo>
                <a:cubicBezTo>
                  <a:pt x="4758" y="10665"/>
                  <a:pt x="4537" y="10586"/>
                  <a:pt x="4380" y="10428"/>
                </a:cubicBezTo>
                <a:lnTo>
                  <a:pt x="2773" y="8822"/>
                </a:lnTo>
                <a:cubicBezTo>
                  <a:pt x="2458" y="8507"/>
                  <a:pt x="2458" y="7971"/>
                  <a:pt x="2773" y="7656"/>
                </a:cubicBezTo>
                <a:lnTo>
                  <a:pt x="2836" y="7561"/>
                </a:lnTo>
                <a:cubicBezTo>
                  <a:pt x="2993" y="7404"/>
                  <a:pt x="3214" y="7325"/>
                  <a:pt x="3434" y="7325"/>
                </a:cubicBezTo>
                <a:cubicBezTo>
                  <a:pt x="3655" y="7325"/>
                  <a:pt x="3876" y="7404"/>
                  <a:pt x="4033" y="7561"/>
                </a:cubicBezTo>
                <a:lnTo>
                  <a:pt x="4978" y="8507"/>
                </a:lnTo>
                <a:lnTo>
                  <a:pt x="7625" y="5860"/>
                </a:lnTo>
                <a:cubicBezTo>
                  <a:pt x="7793" y="5722"/>
                  <a:pt x="7999" y="5651"/>
                  <a:pt x="8203" y="5651"/>
                </a:cubicBezTo>
                <a:close/>
                <a:moveTo>
                  <a:pt x="5419" y="0"/>
                </a:moveTo>
                <a:cubicBezTo>
                  <a:pt x="4852" y="0"/>
                  <a:pt x="4411" y="347"/>
                  <a:pt x="4222" y="851"/>
                </a:cubicBezTo>
                <a:lnTo>
                  <a:pt x="2930" y="851"/>
                </a:lnTo>
                <a:cubicBezTo>
                  <a:pt x="2363" y="851"/>
                  <a:pt x="1954" y="1198"/>
                  <a:pt x="1733" y="1670"/>
                </a:cubicBezTo>
                <a:lnTo>
                  <a:pt x="442" y="1670"/>
                </a:lnTo>
                <a:cubicBezTo>
                  <a:pt x="221" y="1670"/>
                  <a:pt x="0" y="1859"/>
                  <a:pt x="0" y="2048"/>
                </a:cubicBezTo>
                <a:lnTo>
                  <a:pt x="0" y="12256"/>
                </a:lnTo>
                <a:cubicBezTo>
                  <a:pt x="0" y="12508"/>
                  <a:pt x="221" y="12665"/>
                  <a:pt x="442" y="12665"/>
                </a:cubicBezTo>
                <a:lnTo>
                  <a:pt x="10366" y="12665"/>
                </a:lnTo>
                <a:cubicBezTo>
                  <a:pt x="10618" y="12665"/>
                  <a:pt x="10807" y="12445"/>
                  <a:pt x="10807" y="12256"/>
                </a:cubicBezTo>
                <a:lnTo>
                  <a:pt x="10807" y="2048"/>
                </a:lnTo>
                <a:cubicBezTo>
                  <a:pt x="10807" y="1828"/>
                  <a:pt x="10618" y="1670"/>
                  <a:pt x="10366" y="1670"/>
                </a:cubicBezTo>
                <a:lnTo>
                  <a:pt x="9074" y="1670"/>
                </a:lnTo>
                <a:cubicBezTo>
                  <a:pt x="8916" y="1198"/>
                  <a:pt x="8444" y="851"/>
                  <a:pt x="7877" y="851"/>
                </a:cubicBezTo>
                <a:lnTo>
                  <a:pt x="6585" y="851"/>
                </a:lnTo>
                <a:cubicBezTo>
                  <a:pt x="6427" y="378"/>
                  <a:pt x="5955" y="0"/>
                  <a:pt x="54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TextBox 16">
            <a:extLst>
              <a:ext uri="{FF2B5EF4-FFF2-40B4-BE49-F238E27FC236}">
                <a16:creationId xmlns:a16="http://schemas.microsoft.com/office/drawing/2014/main" id="{C7B2BEAD-6DBB-463A-8CB6-A3D571F6B11A}"/>
              </a:ext>
            </a:extLst>
          </p:cNvPr>
          <p:cNvSpPr txBox="1"/>
          <p:nvPr/>
        </p:nvSpPr>
        <p:spPr>
          <a:xfrm>
            <a:off x="2243855" y="3068900"/>
            <a:ext cx="1550406" cy="1200329"/>
          </a:xfrm>
          <a:prstGeom prst="rect">
            <a:avLst/>
          </a:prstGeom>
          <a:noFill/>
          <a:ln>
            <a:solidFill>
              <a:schemeClr val="bg2"/>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hlinkClick r:id="rId3">
                  <a:extLst>
                    <a:ext uri="{A12FA001-AC4F-418D-AE19-62706E023703}">
                      <ahyp:hlinkClr xmlns:ahyp="http://schemas.microsoft.com/office/drawing/2018/hyperlinkcolor" val="tx"/>
                    </a:ext>
                  </a:extLst>
                </a:hlinkClick>
              </a:rPr>
              <a:t>Using the Open Encumbrance Report</a:t>
            </a:r>
            <a:endParaRPr lang="en-US" sz="1800" dirty="0">
              <a:solidFill>
                <a:schemeClr val="bg1"/>
              </a:solidFill>
            </a:endParaRPr>
          </a:p>
        </p:txBody>
      </p:sp>
      <p:pic>
        <p:nvPicPr>
          <p:cNvPr id="4" name="Picture 3">
            <a:extLst>
              <a:ext uri="{FF2B5EF4-FFF2-40B4-BE49-F238E27FC236}">
                <a16:creationId xmlns:a16="http://schemas.microsoft.com/office/drawing/2014/main" id="{0027F204-5187-4467-B16C-66F5D9C8AD85}"/>
              </a:ext>
            </a:extLst>
          </p:cNvPr>
          <p:cNvPicPr>
            <a:picLocks noChangeAspect="1"/>
          </p:cNvPicPr>
          <p:nvPr/>
        </p:nvPicPr>
        <p:blipFill>
          <a:blip r:embed="rId4"/>
          <a:stretch>
            <a:fillRect/>
          </a:stretch>
        </p:blipFill>
        <p:spPr>
          <a:xfrm>
            <a:off x="4961211" y="3077215"/>
            <a:ext cx="2280102" cy="1322947"/>
          </a:xfrm>
          <a:prstGeom prst="rect">
            <a:avLst/>
          </a:prstGeom>
          <a:ln>
            <a:solidFill>
              <a:schemeClr val="bg1"/>
            </a:solidFill>
          </a:ln>
        </p:spPr>
      </p:pic>
      <p:sp>
        <p:nvSpPr>
          <p:cNvPr id="20" name="TextBox 19">
            <a:extLst>
              <a:ext uri="{FF2B5EF4-FFF2-40B4-BE49-F238E27FC236}">
                <a16:creationId xmlns:a16="http://schemas.microsoft.com/office/drawing/2014/main" id="{1C817D5A-0C18-4B5E-A70E-101D0D453FDA}"/>
              </a:ext>
            </a:extLst>
          </p:cNvPr>
          <p:cNvSpPr txBox="1"/>
          <p:nvPr/>
        </p:nvSpPr>
        <p:spPr>
          <a:xfrm>
            <a:off x="4933469" y="5710547"/>
            <a:ext cx="1952128" cy="923330"/>
          </a:xfrm>
          <a:prstGeom prst="rect">
            <a:avLst/>
          </a:prstGeom>
          <a:noFill/>
          <a:ln>
            <a:solidFill>
              <a:schemeClr val="bg1"/>
            </a:solidFill>
          </a:ln>
        </p:spPr>
        <p:txBody>
          <a:bodyPr wrap="square" rtlCol="0">
            <a:spAutoFit/>
          </a:bodyPr>
          <a:lstStyle>
            <a:defPPr>
              <a:defRPr lang="en-US"/>
            </a:defPPr>
            <a:lvl1pPr>
              <a:defRPr>
                <a:solidFill>
                  <a:schemeClr val="bg1"/>
                </a:solidFill>
              </a:defRPr>
            </a:lvl1pPr>
          </a:lstStyle>
          <a:p>
            <a:r>
              <a:rPr lang="en-US" dirty="0">
                <a:hlinkClick r:id="rId5">
                  <a:extLst>
                    <a:ext uri="{A12FA001-AC4F-418D-AE19-62706E023703}">
                      <ahyp:hlinkClr xmlns:ahyp="http://schemas.microsoft.com/office/drawing/2018/hyperlinkcolor" val="tx"/>
                    </a:ext>
                  </a:extLst>
                </a:hlinkClick>
              </a:rPr>
              <a:t>Department Reconciliation</a:t>
            </a:r>
            <a:r>
              <a:rPr lang="en-US" dirty="0"/>
              <a:t> website and guide</a:t>
            </a:r>
          </a:p>
        </p:txBody>
      </p:sp>
      <p:sp>
        <p:nvSpPr>
          <p:cNvPr id="21" name="TextBox 20">
            <a:extLst>
              <a:ext uri="{FF2B5EF4-FFF2-40B4-BE49-F238E27FC236}">
                <a16:creationId xmlns:a16="http://schemas.microsoft.com/office/drawing/2014/main" id="{16DE0372-A9A9-40DF-872B-B73BD4CCA509}"/>
              </a:ext>
            </a:extLst>
          </p:cNvPr>
          <p:cNvSpPr txBox="1"/>
          <p:nvPr/>
        </p:nvSpPr>
        <p:spPr>
          <a:xfrm>
            <a:off x="8038346" y="3059300"/>
            <a:ext cx="3282970" cy="1477328"/>
          </a:xfrm>
          <a:prstGeom prst="rect">
            <a:avLst/>
          </a:prstGeom>
          <a:noFill/>
          <a:ln>
            <a:solidFill>
              <a:schemeClr val="bg1"/>
            </a:solidFill>
          </a:ln>
        </p:spPr>
        <p:txBody>
          <a:bodyPr wrap="square" rtlCol="0">
            <a:spAutoFit/>
          </a:bodyPr>
          <a:lstStyle>
            <a:defPPr>
              <a:defRPr lang="en-US"/>
            </a:defPPr>
            <a:lvl1pPr>
              <a:defRPr>
                <a:solidFill>
                  <a:schemeClr val="bg1"/>
                </a:solidFill>
              </a:defRPr>
            </a:lvl1pPr>
          </a:lstStyle>
          <a:p>
            <a:r>
              <a:rPr lang="en-US" dirty="0"/>
              <a:t>Use this query to find PO’s in Budget Error using your PO Business Unit </a:t>
            </a:r>
            <a:r>
              <a:rPr lang="en-US"/>
              <a:t>: </a:t>
            </a:r>
            <a:r>
              <a:rPr lang="pl-PL" dirty="0"/>
              <a:t>UF_PO_BUD_STATUS_E_BY_POBU</a:t>
            </a:r>
            <a:endParaRPr lang="en-US" dirty="0"/>
          </a:p>
        </p:txBody>
      </p:sp>
      <p:sp>
        <p:nvSpPr>
          <p:cNvPr id="5" name="TextBox 4">
            <a:extLst>
              <a:ext uri="{FF2B5EF4-FFF2-40B4-BE49-F238E27FC236}">
                <a16:creationId xmlns:a16="http://schemas.microsoft.com/office/drawing/2014/main" id="{A5E09D93-4CCC-4B96-8182-8E6370926812}"/>
              </a:ext>
            </a:extLst>
          </p:cNvPr>
          <p:cNvSpPr txBox="1"/>
          <p:nvPr/>
        </p:nvSpPr>
        <p:spPr>
          <a:xfrm>
            <a:off x="4933469" y="4536628"/>
            <a:ext cx="2292983" cy="923330"/>
          </a:xfrm>
          <a:prstGeom prst="rect">
            <a:avLst/>
          </a:prstGeom>
          <a:noFill/>
          <a:ln>
            <a:solidFill>
              <a:schemeClr val="bg1"/>
            </a:solidFill>
          </a:ln>
        </p:spPr>
        <p:txBody>
          <a:bodyPr wrap="square" rtlCol="0">
            <a:spAutoFit/>
          </a:bodyPr>
          <a:lstStyle/>
          <a:p>
            <a:r>
              <a:rPr lang="en-US" dirty="0">
                <a:solidFill>
                  <a:schemeClr val="bg1"/>
                </a:solidFill>
              </a:rPr>
              <a:t>Correcting Voucher Budget Errors Instruction Guide</a:t>
            </a:r>
          </a:p>
        </p:txBody>
      </p:sp>
      <p:sp>
        <p:nvSpPr>
          <p:cNvPr id="22" name="TextBox 21">
            <a:extLst>
              <a:ext uri="{FF2B5EF4-FFF2-40B4-BE49-F238E27FC236}">
                <a16:creationId xmlns:a16="http://schemas.microsoft.com/office/drawing/2014/main" id="{DD37C235-D29D-4A88-94E5-3E9208F7963B}"/>
              </a:ext>
            </a:extLst>
          </p:cNvPr>
          <p:cNvSpPr txBox="1"/>
          <p:nvPr/>
        </p:nvSpPr>
        <p:spPr>
          <a:xfrm>
            <a:off x="478793" y="4694884"/>
            <a:ext cx="4107137" cy="1477328"/>
          </a:xfrm>
          <a:prstGeom prst="rect">
            <a:avLst/>
          </a:prstGeom>
          <a:noFill/>
          <a:ln>
            <a:solidFill>
              <a:srgbClr val="FFC000"/>
            </a:solidFill>
          </a:ln>
        </p:spPr>
        <p:txBody>
          <a:bodyPr wrap="square" rtlCol="0">
            <a:spAutoFit/>
          </a:bodyPr>
          <a:lstStyle/>
          <a:p>
            <a:r>
              <a:rPr lang="en-US" u="sng" dirty="0">
                <a:solidFill>
                  <a:schemeClr val="bg1"/>
                </a:solidFill>
              </a:rPr>
              <a:t>New Open Encumbrance Report</a:t>
            </a:r>
          </a:p>
          <a:p>
            <a:r>
              <a:rPr lang="en-US" dirty="0">
                <a:solidFill>
                  <a:schemeClr val="bg1"/>
                </a:solidFill>
              </a:rPr>
              <a:t>Enterprise Analytics &gt; Access Analytics Team Content &gt; Financial Information </a:t>
            </a:r>
            <a:r>
              <a:rPr lang="en-US">
                <a:solidFill>
                  <a:schemeClr val="bg1"/>
                </a:solidFill>
              </a:rPr>
              <a:t>&gt; “Comprehensive </a:t>
            </a:r>
            <a:r>
              <a:rPr lang="en-US" dirty="0">
                <a:solidFill>
                  <a:schemeClr val="bg1"/>
                </a:solidFill>
              </a:rPr>
              <a:t>Financial Reporting Suite”</a:t>
            </a:r>
          </a:p>
        </p:txBody>
      </p:sp>
      <p:sp>
        <p:nvSpPr>
          <p:cNvPr id="6" name="TextBox 5">
            <a:extLst>
              <a:ext uri="{FF2B5EF4-FFF2-40B4-BE49-F238E27FC236}">
                <a16:creationId xmlns:a16="http://schemas.microsoft.com/office/drawing/2014/main" id="{51456538-5C6A-40F3-9364-B581D7B1E125}"/>
              </a:ext>
            </a:extLst>
          </p:cNvPr>
          <p:cNvSpPr txBox="1"/>
          <p:nvPr/>
        </p:nvSpPr>
        <p:spPr>
          <a:xfrm>
            <a:off x="734858" y="6264545"/>
            <a:ext cx="3421282" cy="369332"/>
          </a:xfrm>
          <a:prstGeom prst="rect">
            <a:avLst/>
          </a:prstGeom>
          <a:noFill/>
          <a:ln>
            <a:solidFill>
              <a:srgbClr val="FFC000"/>
            </a:solidFill>
          </a:ln>
        </p:spPr>
        <p:txBody>
          <a:bodyPr wrap="square" rtlCol="0">
            <a:spAutoFit/>
          </a:bodyPr>
          <a:lstStyle/>
          <a:p>
            <a:r>
              <a:rPr lang="en-US" dirty="0">
                <a:solidFill>
                  <a:srgbClr val="FFC000"/>
                </a:solidFill>
                <a:hlinkClick r:id="rId6">
                  <a:extLst>
                    <a:ext uri="{A12FA001-AC4F-418D-AE19-62706E023703}">
                      <ahyp:hlinkClr xmlns:ahyp="http://schemas.microsoft.com/office/drawing/2018/hyperlinkcolor" val="tx"/>
                    </a:ext>
                  </a:extLst>
                </a:hlinkClick>
              </a:rPr>
              <a:t>Instruction Guide for new report</a:t>
            </a:r>
            <a:endParaRPr lang="en-US" dirty="0">
              <a:solidFill>
                <a:srgbClr val="FFC000"/>
              </a:solidFill>
            </a:endParaRPr>
          </a:p>
        </p:txBody>
      </p:sp>
    </p:spTree>
    <p:extLst>
      <p:ext uri="{BB962C8B-B14F-4D97-AF65-F5344CB8AC3E}">
        <p14:creationId xmlns:p14="http://schemas.microsoft.com/office/powerpoint/2010/main" val="279384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3368" y="1412320"/>
            <a:ext cx="3932030" cy="3956690"/>
          </a:xfrm>
        </p:spPr>
        <p:txBody>
          <a:bodyPr anchor="ctr">
            <a:normAutofit/>
          </a:bodyPr>
          <a:lstStyle/>
          <a:p>
            <a:pPr algn="r"/>
            <a:r>
              <a:rPr lang="en-US" sz="8800" dirty="0"/>
              <a:t>Thank you!</a:t>
            </a:r>
          </a:p>
        </p:txBody>
      </p:sp>
      <p:cxnSp>
        <p:nvCxnSpPr>
          <p:cNvPr id="5" name="Straight Connector 4">
            <a:extLst>
              <a:ext uri="{FF2B5EF4-FFF2-40B4-BE49-F238E27FC236}">
                <a16:creationId xmlns:a16="http://schemas.microsoft.com/office/drawing/2014/main" id="{8584E984-A3E2-4EE4-BC1C-1DC860BC16F3}"/>
              </a:ext>
            </a:extLst>
          </p:cNvPr>
          <p:cNvCxnSpPr>
            <a:cxnSpLocks/>
          </p:cNvCxnSpPr>
          <p:nvPr/>
        </p:nvCxnSpPr>
        <p:spPr>
          <a:xfrm flipV="1">
            <a:off x="5007795" y="897737"/>
            <a:ext cx="0" cy="496966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33162336-8BB3-4A9C-87A2-A6A5F9D7591D}"/>
              </a:ext>
            </a:extLst>
          </p:cNvPr>
          <p:cNvSpPr txBox="1">
            <a:spLocks/>
          </p:cNvSpPr>
          <p:nvPr/>
        </p:nvSpPr>
        <p:spPr>
          <a:xfrm>
            <a:off x="5300886" y="1297459"/>
            <a:ext cx="6114014" cy="40653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stStyle>
          <a:p>
            <a:r>
              <a:rPr lang="en-US" sz="3200" dirty="0"/>
              <a:t>Happy Fiscal Year End!</a:t>
            </a:r>
          </a:p>
        </p:txBody>
      </p:sp>
    </p:spTree>
    <p:extLst>
      <p:ext uri="{BB962C8B-B14F-4D97-AF65-F5344CB8AC3E}">
        <p14:creationId xmlns:p14="http://schemas.microsoft.com/office/powerpoint/2010/main" val="261253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A77B70F3EDA44293CBB07D34778BE8" ma:contentTypeVersion="4" ma:contentTypeDescription="Create a new document." ma:contentTypeScope="" ma:versionID="4d27582876510051487a62a1f4c8ace8">
  <xsd:schema xmlns:xsd="http://www.w3.org/2001/XMLSchema" xmlns:xs="http://www.w3.org/2001/XMLSchema" xmlns:p="http://schemas.microsoft.com/office/2006/metadata/properties" xmlns:ns2="7d5b4588-b97d-4eb2-8318-797b12a04e4c" targetNamespace="http://schemas.microsoft.com/office/2006/metadata/properties" ma:root="true" ma:fieldsID="80048c7abc4682e18930b0bf6c905bfa" ns2:_="">
    <xsd:import namespace="7d5b4588-b97d-4eb2-8318-797b12a04e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5b4588-b97d-4eb2-8318-797b12a04e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5ABF88-2779-4FD3-ABE7-09D1723757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5b4588-b97d-4eb2-8318-797b12a04e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1A2BF1-4A9A-4053-A554-9175DBAC8759}">
  <ds:schemaRefs>
    <ds:schemaRef ds:uri="http://schemas.microsoft.com/sharepoint/v3/contenttype/forms"/>
  </ds:schemaRefs>
</ds:datastoreItem>
</file>

<file path=customXml/itemProps3.xml><?xml version="1.0" encoding="utf-8"?>
<ds:datastoreItem xmlns:ds="http://schemas.openxmlformats.org/officeDocument/2006/customXml" ds:itemID="{07C20B85-DEAE-4F4A-B332-E90E6379C800}">
  <ds:schemaRef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50e94968-0bf5-4ff4-8251-53103921a5e8"/>
    <ds:schemaRef ds:uri="1e05b9f3-8bdd-4dab-aaa2-4a36d5da4966"/>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3518</TotalTime>
  <Words>1570</Words>
  <Application>Microsoft Office PowerPoint</Application>
  <PresentationFormat>Widescreen</PresentationFormat>
  <Paragraphs>108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Bell MT</vt:lpstr>
      <vt:lpstr>Calibri</vt:lpstr>
      <vt:lpstr>Candara</vt:lpstr>
      <vt:lpstr>1_Office Theme</vt:lpstr>
      <vt:lpstr>Procurement Zoom Drop-In</vt:lpstr>
      <vt:lpstr>Critical Dates</vt:lpstr>
      <vt:lpstr>Explanations - Reminders</vt:lpstr>
      <vt:lpstr>Creating New Year PO’s Blanket/Amount Only</vt:lpstr>
      <vt:lpstr>Creating New Year  Services PO’s</vt:lpstr>
      <vt:lpstr>Helpful Tips</vt:lpstr>
      <vt:lpstr>Helpful Resources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FY2023 Year End Procurement and PCard Procedures</dc:title>
  <dc:creator>UF Controller's Office Center for Excellence</dc:creator>
  <cp:lastModifiedBy>Preisler, Marianne W</cp:lastModifiedBy>
  <cp:revision>48</cp:revision>
  <dcterms:created xsi:type="dcterms:W3CDTF">2021-04-14T14:10:58Z</dcterms:created>
  <dcterms:modified xsi:type="dcterms:W3CDTF">2023-05-25T15:55:09Z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0x010100CBA77B70F3EDA44293CBB07D34778BE8</vt:lpwstr>
  </property>
  <property fmtid="{D5CDD505-2E9C-101B-9397-08002B2CF9AE}" pid="3" name="MediaServiceImageTags">
    <vt:lpwstr/>
  </property>
</Properties>
</file>